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4.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48" r:id="rId2"/>
    <p:sldMasterId id="2147483677" r:id="rId3"/>
    <p:sldMasterId id="2147483683" r:id="rId4"/>
    <p:sldMasterId id="2147483688" r:id="rId5"/>
    <p:sldMasterId id="2147483711" r:id="rId6"/>
    <p:sldMasterId id="2147483716" r:id="rId7"/>
    <p:sldMasterId id="2147483719" r:id="rId8"/>
    <p:sldMasterId id="2147483736" r:id="rId9"/>
    <p:sldMasterId id="2147483738" r:id="rId10"/>
  </p:sldMasterIdLst>
  <p:notesMasterIdLst>
    <p:notesMasterId r:id="rId56"/>
  </p:notesMasterIdLst>
  <p:handoutMasterIdLst>
    <p:handoutMasterId r:id="rId57"/>
  </p:handoutMasterIdLst>
  <p:sldIdLst>
    <p:sldId id="495" r:id="rId11"/>
    <p:sldId id="583" r:id="rId12"/>
    <p:sldId id="593" r:id="rId13"/>
    <p:sldId id="586" r:id="rId14"/>
    <p:sldId id="587" r:id="rId15"/>
    <p:sldId id="588" r:id="rId16"/>
    <p:sldId id="529" r:id="rId17"/>
    <p:sldId id="547" r:id="rId18"/>
    <p:sldId id="544" r:id="rId19"/>
    <p:sldId id="545" r:id="rId20"/>
    <p:sldId id="536" r:id="rId21"/>
    <p:sldId id="530" r:id="rId22"/>
    <p:sldId id="537" r:id="rId23"/>
    <p:sldId id="539" r:id="rId24"/>
    <p:sldId id="542" r:id="rId25"/>
    <p:sldId id="584" r:id="rId26"/>
    <p:sldId id="540" r:id="rId27"/>
    <p:sldId id="541" r:id="rId28"/>
    <p:sldId id="606" r:id="rId29"/>
    <p:sldId id="596" r:id="rId30"/>
    <p:sldId id="597" r:id="rId31"/>
    <p:sldId id="598" r:id="rId32"/>
    <p:sldId id="599" r:id="rId33"/>
    <p:sldId id="600" r:id="rId34"/>
    <p:sldId id="601" r:id="rId35"/>
    <p:sldId id="602" r:id="rId36"/>
    <p:sldId id="603" r:id="rId37"/>
    <p:sldId id="604" r:id="rId38"/>
    <p:sldId id="605" r:id="rId39"/>
    <p:sldId id="589" r:id="rId40"/>
    <p:sldId id="549" r:id="rId41"/>
    <p:sldId id="550" r:id="rId42"/>
    <p:sldId id="555" r:id="rId43"/>
    <p:sldId id="554" r:id="rId44"/>
    <p:sldId id="552" r:id="rId45"/>
    <p:sldId id="553" r:id="rId46"/>
    <p:sldId id="594" r:id="rId47"/>
    <p:sldId id="590" r:id="rId48"/>
    <p:sldId id="595" r:id="rId49"/>
    <p:sldId id="556" r:id="rId50"/>
    <p:sldId id="513" r:id="rId51"/>
    <p:sldId id="518" r:id="rId52"/>
    <p:sldId id="515" r:id="rId53"/>
    <p:sldId id="567" r:id="rId54"/>
    <p:sldId id="535" r:id="rId55"/>
  </p:sldIdLst>
  <p:sldSz cx="9144000" cy="6858000" type="screen4x3"/>
  <p:notesSz cx="7102475" cy="8972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2880" userDrawn="1">
          <p15:clr>
            <a:srgbClr val="A4A3A4"/>
          </p15:clr>
        </p15:guide>
        <p15:guide id="3" pos="1536" userDrawn="1">
          <p15:clr>
            <a:srgbClr val="A4A3A4"/>
          </p15:clr>
        </p15:guide>
      </p15:sldGuideLst>
    </p:ext>
    <p:ext uri="{2D200454-40CA-4A62-9FC3-DE9A4176ACB9}">
      <p15:notesGuideLst xmlns:p15="http://schemas.microsoft.com/office/powerpoint/2012/main">
        <p15:guide id="1" orient="horz" pos="278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yl Foster" initials="CF" lastIdx="3" clrIdx="0"/>
  <p:cmAuthor id="1" name="Mandy Sponholtz" initials="ajs" lastIdx="68" clrIdx="1"/>
  <p:cmAuthor id="2" name="e50747" initials="mb" lastIdx="1" clrIdx="2"/>
  <p:cmAuthor id="3" name="cfoster-hunt" initials="c" lastIdx="98" clrIdx="3"/>
  <p:cmAuthor id="4" name="Cheryl" initials="C" lastIdx="9" clrIdx="4">
    <p:extLst>
      <p:ext uri="{19B8F6BF-5375-455C-9EA6-DF929625EA0E}">
        <p15:presenceInfo xmlns:p15="http://schemas.microsoft.com/office/powerpoint/2012/main" userId="Cheryl" providerId="None"/>
      </p:ext>
    </p:extLst>
  </p:cmAuthor>
  <p:cmAuthor id="5" name="Cheryl Hunt" initials="CH" lastIdx="5" clrIdx="5">
    <p:extLst>
      <p:ext uri="{19B8F6BF-5375-455C-9EA6-DF929625EA0E}">
        <p15:presenceInfo xmlns:p15="http://schemas.microsoft.com/office/powerpoint/2012/main" userId="S-1-5-21-1409082233-1229272821-1801674531-1449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A"/>
    <a:srgbClr val="C2BCB3"/>
    <a:srgbClr val="FFFFFF"/>
    <a:srgbClr val="00CCCC"/>
    <a:srgbClr val="41008C"/>
    <a:srgbClr val="B5BF00"/>
    <a:srgbClr val="EF8200"/>
    <a:srgbClr val="FFD451"/>
    <a:srgbClr val="8479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5405" autoAdjust="0"/>
  </p:normalViewPr>
  <p:slideViewPr>
    <p:cSldViewPr showGuides="1">
      <p:cViewPr varScale="1">
        <p:scale>
          <a:sx n="115" d="100"/>
          <a:sy n="115" d="100"/>
        </p:scale>
        <p:origin x="1242" y="84"/>
      </p:cViewPr>
      <p:guideLst>
        <p:guide orient="horz" pos="528"/>
        <p:guide pos="2880"/>
        <p:guide pos="1536"/>
      </p:guideLst>
    </p:cSldViewPr>
  </p:slid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66" d="100"/>
          <a:sy n="66" d="100"/>
        </p:scale>
        <p:origin x="3010" y="72"/>
      </p:cViewPr>
      <p:guideLst>
        <p:guide orient="horz" pos="2784"/>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7-05-23T10:44:28.249" idx="4">
    <p:pos x="10" y="10"/>
    <p:text>Add notes using GEN-17-04</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7-05-23T10:43:59.514" idx="3">
    <p:pos x="10" y="10"/>
    <p:text>Add notes using GEN-17-04</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6-10-29T00:37:59.530" idx="9">
    <p:pos x="10" y="10"/>
    <p:text>Hyperlinked to pdf...link on 50</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17-05-23T22:54:38.134" idx="5">
    <p:pos x="10" y="10"/>
    <p:text>There is an updated version to this fact sheet. Updated: 23-Feb-2017</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48034"/>
          </a:xfrm>
          <a:prstGeom prst="rect">
            <a:avLst/>
          </a:prstGeom>
        </p:spPr>
        <p:txBody>
          <a:bodyPr vert="horz" lIns="88898" tIns="44449" rIns="88898" bIns="44449" rtlCol="0"/>
          <a:lstStyle>
            <a:lvl1pPr algn="l">
              <a:defRPr sz="1200"/>
            </a:lvl1pPr>
          </a:lstStyle>
          <a:p>
            <a:endParaRPr lang="en-US"/>
          </a:p>
        </p:txBody>
      </p:sp>
      <p:sp>
        <p:nvSpPr>
          <p:cNvPr id="3" name="Date Placeholder 2"/>
          <p:cNvSpPr>
            <a:spLocks noGrp="1"/>
          </p:cNvSpPr>
          <p:nvPr>
            <p:ph type="dt" sz="quarter" idx="1"/>
          </p:nvPr>
        </p:nvSpPr>
        <p:spPr>
          <a:xfrm>
            <a:off x="4022887" y="0"/>
            <a:ext cx="3078048" cy="448034"/>
          </a:xfrm>
          <a:prstGeom prst="rect">
            <a:avLst/>
          </a:prstGeom>
        </p:spPr>
        <p:txBody>
          <a:bodyPr vert="horz" lIns="88898" tIns="44449" rIns="88898" bIns="44449" rtlCol="0"/>
          <a:lstStyle>
            <a:lvl1pPr algn="r">
              <a:defRPr sz="1200"/>
            </a:lvl1pPr>
          </a:lstStyle>
          <a:p>
            <a:fld id="{2EF1583D-7B9A-480C-814E-B10195E140EE}" type="datetimeFigureOut">
              <a:rPr lang="en-US" smtClean="0"/>
              <a:pPr/>
              <a:t>3/16/2018</a:t>
            </a:fld>
            <a:endParaRPr lang="en-US"/>
          </a:p>
        </p:txBody>
      </p:sp>
      <p:sp>
        <p:nvSpPr>
          <p:cNvPr id="4" name="Footer Placeholder 3"/>
          <p:cNvSpPr>
            <a:spLocks noGrp="1"/>
          </p:cNvSpPr>
          <p:nvPr>
            <p:ph type="ftr" sz="quarter" idx="2"/>
          </p:nvPr>
        </p:nvSpPr>
        <p:spPr>
          <a:xfrm>
            <a:off x="0" y="8523033"/>
            <a:ext cx="3078048" cy="448034"/>
          </a:xfrm>
          <a:prstGeom prst="rect">
            <a:avLst/>
          </a:prstGeom>
        </p:spPr>
        <p:txBody>
          <a:bodyPr vert="horz" lIns="88898" tIns="44449" rIns="88898" bIns="44449" rtlCol="0" anchor="b"/>
          <a:lstStyle>
            <a:lvl1pPr algn="l">
              <a:defRPr sz="1200"/>
            </a:lvl1pPr>
          </a:lstStyle>
          <a:p>
            <a:endParaRPr lang="en-US"/>
          </a:p>
        </p:txBody>
      </p:sp>
      <p:sp>
        <p:nvSpPr>
          <p:cNvPr id="5" name="Slide Number Placeholder 4"/>
          <p:cNvSpPr>
            <a:spLocks noGrp="1"/>
          </p:cNvSpPr>
          <p:nvPr>
            <p:ph type="sldNum" sz="quarter" idx="3"/>
          </p:nvPr>
        </p:nvSpPr>
        <p:spPr>
          <a:xfrm>
            <a:off x="4022887" y="8523033"/>
            <a:ext cx="3078048" cy="448034"/>
          </a:xfrm>
          <a:prstGeom prst="rect">
            <a:avLst/>
          </a:prstGeom>
        </p:spPr>
        <p:txBody>
          <a:bodyPr vert="horz" lIns="88898" tIns="44449" rIns="88898" bIns="44449" rtlCol="0" anchor="b"/>
          <a:lstStyle>
            <a:lvl1pPr algn="r">
              <a:defRPr sz="1200"/>
            </a:lvl1pPr>
          </a:lstStyle>
          <a:p>
            <a:fld id="{EC895D6E-ACD4-4025-82F0-01605DCBEA87}" type="slidenum">
              <a:rPr lang="en-US" smtClean="0"/>
              <a:pPr/>
              <a:t>‹#›</a:t>
            </a:fld>
            <a:endParaRPr lang="en-US"/>
          </a:p>
        </p:txBody>
      </p:sp>
    </p:spTree>
    <p:extLst>
      <p:ext uri="{BB962C8B-B14F-4D97-AF65-F5344CB8AC3E}">
        <p14:creationId xmlns:p14="http://schemas.microsoft.com/office/powerpoint/2010/main" val="2346246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48034"/>
          </a:xfrm>
          <a:prstGeom prst="rect">
            <a:avLst/>
          </a:prstGeom>
        </p:spPr>
        <p:txBody>
          <a:bodyPr vert="horz" lIns="88898" tIns="44449" rIns="88898" bIns="44449" rtlCol="0"/>
          <a:lstStyle>
            <a:lvl1pPr algn="l">
              <a:defRPr sz="1200"/>
            </a:lvl1pPr>
          </a:lstStyle>
          <a:p>
            <a:endParaRPr lang="en-US"/>
          </a:p>
        </p:txBody>
      </p:sp>
      <p:sp>
        <p:nvSpPr>
          <p:cNvPr id="3" name="Date Placeholder 2"/>
          <p:cNvSpPr>
            <a:spLocks noGrp="1"/>
          </p:cNvSpPr>
          <p:nvPr>
            <p:ph type="dt" idx="1"/>
          </p:nvPr>
        </p:nvSpPr>
        <p:spPr>
          <a:xfrm>
            <a:off x="4022887" y="0"/>
            <a:ext cx="3078048" cy="448034"/>
          </a:xfrm>
          <a:prstGeom prst="rect">
            <a:avLst/>
          </a:prstGeom>
        </p:spPr>
        <p:txBody>
          <a:bodyPr vert="horz" lIns="88898" tIns="44449" rIns="88898" bIns="44449" rtlCol="0"/>
          <a:lstStyle>
            <a:lvl1pPr algn="r">
              <a:defRPr sz="1200"/>
            </a:lvl1pPr>
          </a:lstStyle>
          <a:p>
            <a:fld id="{0319970A-6FC0-4E09-BF32-7F7E638B63FA}" type="datetimeFigureOut">
              <a:rPr lang="en-US" smtClean="0"/>
              <a:pPr/>
              <a:t>3/16/2018</a:t>
            </a:fld>
            <a:endParaRPr lang="en-US"/>
          </a:p>
        </p:txBody>
      </p:sp>
      <p:sp>
        <p:nvSpPr>
          <p:cNvPr id="4" name="Slide Image Placeholder 3"/>
          <p:cNvSpPr>
            <a:spLocks noGrp="1" noRot="1" noChangeAspect="1"/>
          </p:cNvSpPr>
          <p:nvPr>
            <p:ph type="sldImg" idx="2"/>
          </p:nvPr>
        </p:nvSpPr>
        <p:spPr>
          <a:xfrm>
            <a:off x="66675" y="0"/>
            <a:ext cx="2265362" cy="1699285"/>
          </a:xfrm>
          <a:prstGeom prst="rect">
            <a:avLst/>
          </a:prstGeom>
          <a:noFill/>
          <a:ln w="12700">
            <a:solidFill>
              <a:prstClr val="black"/>
            </a:solidFill>
          </a:ln>
        </p:spPr>
        <p:txBody>
          <a:bodyPr vert="horz" lIns="88898" tIns="44449" rIns="88898" bIns="44449" rtlCol="0" anchor="ctr"/>
          <a:lstStyle/>
          <a:p>
            <a:endParaRPr lang="en-US"/>
          </a:p>
        </p:txBody>
      </p:sp>
      <p:sp>
        <p:nvSpPr>
          <p:cNvPr id="5" name="Notes Placeholder 4"/>
          <p:cNvSpPr>
            <a:spLocks noGrp="1"/>
          </p:cNvSpPr>
          <p:nvPr>
            <p:ph type="body" sz="quarter" idx="3"/>
          </p:nvPr>
        </p:nvSpPr>
        <p:spPr>
          <a:xfrm>
            <a:off x="221953" y="1699285"/>
            <a:ext cx="6658571" cy="7059633"/>
          </a:xfrm>
          <a:prstGeom prst="rect">
            <a:avLst/>
          </a:prstGeom>
        </p:spPr>
        <p:txBody>
          <a:bodyPr vert="horz" lIns="88898" tIns="44449" rIns="88898" bIns="444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23033"/>
            <a:ext cx="3078048" cy="448034"/>
          </a:xfrm>
          <a:prstGeom prst="rect">
            <a:avLst/>
          </a:prstGeom>
        </p:spPr>
        <p:txBody>
          <a:bodyPr vert="horz" lIns="88898" tIns="44449" rIns="88898" bIns="44449" rtlCol="0" anchor="b"/>
          <a:lstStyle>
            <a:lvl1pPr algn="l">
              <a:defRPr sz="1200"/>
            </a:lvl1pPr>
          </a:lstStyle>
          <a:p>
            <a:endParaRPr lang="en-US"/>
          </a:p>
        </p:txBody>
      </p:sp>
      <p:sp>
        <p:nvSpPr>
          <p:cNvPr id="7" name="Slide Number Placeholder 6"/>
          <p:cNvSpPr>
            <a:spLocks noGrp="1"/>
          </p:cNvSpPr>
          <p:nvPr>
            <p:ph type="sldNum" sz="quarter" idx="5"/>
          </p:nvPr>
        </p:nvSpPr>
        <p:spPr>
          <a:xfrm>
            <a:off x="4022887" y="8523033"/>
            <a:ext cx="3078048" cy="448034"/>
          </a:xfrm>
          <a:prstGeom prst="rect">
            <a:avLst/>
          </a:prstGeom>
        </p:spPr>
        <p:txBody>
          <a:bodyPr vert="horz" lIns="88898" tIns="44449" rIns="88898" bIns="44449" rtlCol="0" anchor="b"/>
          <a:lstStyle>
            <a:lvl1pPr algn="r">
              <a:defRPr sz="1200"/>
            </a:lvl1pPr>
          </a:lstStyle>
          <a:p>
            <a:fld id="{E6B781F6-8C05-4416-8FEA-2FA624A6C2AC}" type="slidenum">
              <a:rPr lang="en-US" smtClean="0"/>
              <a:pPr/>
              <a:t>‹#›</a:t>
            </a:fld>
            <a:endParaRPr lang="en-US"/>
          </a:p>
        </p:txBody>
      </p:sp>
    </p:spTree>
    <p:extLst>
      <p:ext uri="{BB962C8B-B14F-4D97-AF65-F5344CB8AC3E}">
        <p14:creationId xmlns:p14="http://schemas.microsoft.com/office/powerpoint/2010/main" val="168127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2.ed.gov/policy/highered/reg/hearulemaking/2009/verification.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57150"/>
            <a:ext cx="2332038" cy="1749425"/>
          </a:xfrm>
        </p:spPr>
      </p:sp>
      <p:sp>
        <p:nvSpPr>
          <p:cNvPr id="3" name="Notes Placeholder 2"/>
          <p:cNvSpPr>
            <a:spLocks noGrp="1"/>
          </p:cNvSpPr>
          <p:nvPr>
            <p:ph type="body" idx="1"/>
          </p:nvPr>
        </p:nvSpPr>
        <p:spPr/>
        <p:txBody>
          <a:bodyPr/>
          <a:lstStyle/>
          <a:p>
            <a:r>
              <a:rPr lang="en-US" strike="sngStrike" dirty="0" smtClean="0"/>
              <a:t>Prior to this session, you may have noticed that we had some pop-quiz questions running. </a:t>
            </a:r>
            <a:r>
              <a:rPr lang="en-US" strike="sngStrike" dirty="0"/>
              <a:t> </a:t>
            </a:r>
            <a:r>
              <a:rPr lang="en-US" strike="sngStrike" dirty="0" smtClean="0"/>
              <a:t>I’ll reveal the answer to those questions throughout the presentation – so keep your best guesses handy.</a:t>
            </a:r>
            <a:endParaRPr lang="en-US" sz="1200" strike="sngStrik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recent suspension of the Data Retrieval Tool and new guidance from ED stating signed copies of paper tax returns can now be used in lieu of transcripts we thought it might be good to get back to the basics.</a:t>
            </a:r>
          </a:p>
          <a:p>
            <a:endParaRPr lang="en-US" dirty="0"/>
          </a:p>
          <a:p>
            <a:r>
              <a:rPr lang="en-US" sz="1200" kern="1200" dirty="0" smtClean="0">
                <a:solidFill>
                  <a:schemeClr val="tx1"/>
                </a:solidFill>
                <a:effectLst/>
                <a:latin typeface="+mn-lt"/>
                <a:ea typeface="+mn-ea"/>
                <a:cs typeface="+mn-cs"/>
              </a:rPr>
              <a:t>For some of you, you’ve only ever worked with tax transcripts and/or DRT information – and for others, it’s maybe been a while – probably a VERY long while.</a:t>
            </a:r>
          </a:p>
          <a:p>
            <a:endParaRPr lang="en-US" dirty="0"/>
          </a:p>
          <a:p>
            <a:r>
              <a:rPr lang="en-US" dirty="0" smtClean="0"/>
              <a:t>Hopefully you had the opportunity to print a copy of the tax transcript decoder that was sent to you when you registered for this event. – much of what we cover today will refer to that document.</a:t>
            </a:r>
          </a:p>
          <a:p>
            <a:endParaRPr lang="en-US" dirty="0"/>
          </a:p>
          <a:p>
            <a:r>
              <a:rPr lang="en-US" dirty="0" smtClean="0"/>
              <a:t>We also made available a copy of this presentation for you to download and print. If you didn’t get a copy, let us know and we’ll email you a copy ASAP.</a:t>
            </a:r>
          </a:p>
          <a:p>
            <a:endParaRPr lang="en-US" dirty="0"/>
          </a:p>
          <a:p>
            <a:r>
              <a:rPr lang="en-US" dirty="0" smtClean="0"/>
              <a:t>[----------------------</a:t>
            </a:r>
          </a:p>
          <a:p>
            <a:endParaRPr lang="en-US" dirty="0"/>
          </a:p>
          <a:p>
            <a:r>
              <a:rPr lang="en-US" dirty="0" smtClean="0"/>
              <a:t>The numbers you see in the lower right-hand corner of the slide correspond to page numbers in your handout.  Since you have two handouts for this session, the PPT slides and the Transcript Decoder, a number that starts with the letter ‘H’ relates to the page number of your PPT handout.</a:t>
            </a:r>
          </a:p>
          <a:p>
            <a:endParaRPr lang="en-US" dirty="0"/>
          </a:p>
          <a:p>
            <a:endParaRPr lang="en-US" dirty="0"/>
          </a:p>
          <a:p>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dirty="0"/>
          </a:p>
          <a:p>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B8717E9-1E2D-4598-93CC-0031ED27F966}" type="slidenum">
              <a:rPr lang="en-US" smtClean="0"/>
              <a:t>1</a:t>
            </a:fld>
            <a:endParaRPr lang="en-US"/>
          </a:p>
        </p:txBody>
      </p:sp>
    </p:spTree>
    <p:extLst>
      <p:ext uri="{BB962C8B-B14F-4D97-AF65-F5344CB8AC3E}">
        <p14:creationId xmlns:p14="http://schemas.microsoft.com/office/powerpoint/2010/main" val="374145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i="1" dirty="0" smtClean="0">
                <a:solidFill>
                  <a:srgbClr val="0070C0"/>
                </a:solidFill>
              </a:rPr>
              <a:t>NOTE</a:t>
            </a:r>
            <a:r>
              <a:rPr lang="en-US" i="1" baseline="0" dirty="0" smtClean="0">
                <a:solidFill>
                  <a:srgbClr val="0070C0"/>
                </a:solidFill>
              </a:rPr>
              <a:t> to presenter:  You can use your keyboard and type CNTL + (at the same time) and it will enlarge the slide. You can also then use your mouse to move the image to where you want to look.</a:t>
            </a:r>
          </a:p>
          <a:p>
            <a:endParaRPr lang="en-US" i="1" baseline="0" dirty="0" smtClean="0">
              <a:solidFill>
                <a:srgbClr val="0070C0"/>
              </a:solidFill>
            </a:endParaRPr>
          </a:p>
          <a:p>
            <a:r>
              <a:rPr lang="en-US" i="1" baseline="0" dirty="0" smtClean="0">
                <a:solidFill>
                  <a:srgbClr val="0070C0"/>
                </a:solidFill>
              </a:rPr>
              <a:t>When done, hit the ESC key just once – and you’ll be taken back to regular view.</a:t>
            </a:r>
          </a:p>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10</a:t>
            </a:fld>
            <a:endParaRPr lang="en-US"/>
          </a:p>
        </p:txBody>
      </p:sp>
    </p:spTree>
    <p:extLst>
      <p:ext uri="{BB962C8B-B14F-4D97-AF65-F5344CB8AC3E}">
        <p14:creationId xmlns:p14="http://schemas.microsoft.com/office/powerpoint/2010/main" val="46287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B781F6-8C05-4416-8FEA-2FA624A6C2AC}" type="slidenum">
              <a:rPr lang="en-US" smtClean="0"/>
              <a:pPr/>
              <a:t>11</a:t>
            </a:fld>
            <a:endParaRPr lang="en-US"/>
          </a:p>
        </p:txBody>
      </p:sp>
    </p:spTree>
    <p:extLst>
      <p:ext uri="{BB962C8B-B14F-4D97-AF65-F5344CB8AC3E}">
        <p14:creationId xmlns:p14="http://schemas.microsoft.com/office/powerpoint/2010/main" val="330350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NEW for 2017-2018: </a:t>
            </a:r>
            <a:r>
              <a:rPr lang="en-US" dirty="0"/>
              <a:t>Individuals who submit W-2s</a:t>
            </a:r>
            <a:r>
              <a:rPr lang="en-US" baseline="0" dirty="0"/>
              <a:t> that total a gross income that equals or exceeds the IRS filing threshold must request a SSN, ITIN or EIN and file an income tax return before the student is eligible to receive Title IV aid. </a:t>
            </a:r>
            <a:r>
              <a:rPr lang="en-US" dirty="0"/>
              <a:t>[Guidance issued 10/6/2016; </a:t>
            </a:r>
            <a:r>
              <a:rPr lang="en-US" b="1" dirty="0"/>
              <a:t>and applies beginning with the 2017-2018 award year</a:t>
            </a:r>
            <a:r>
              <a:rPr lang="en-US" dirty="0"/>
              <a:t>] </a:t>
            </a:r>
            <a:r>
              <a:rPr lang="en-US" dirty="0">
                <a:hlinkClick r:id="rId3"/>
              </a:rPr>
              <a:t>http://www2.ed.gov/policy/highered/reg/hearulemaking/2009/verification.html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12</a:t>
            </a:fld>
            <a:endParaRPr lang="en-US"/>
          </a:p>
        </p:txBody>
      </p:sp>
      <p:pic>
        <p:nvPicPr>
          <p:cNvPr id="5" name="Picture 4"/>
          <p:cNvPicPr>
            <a:picLocks noChangeAspect="1"/>
          </p:cNvPicPr>
          <p:nvPr/>
        </p:nvPicPr>
        <p:blipFill>
          <a:blip r:embed="rId4"/>
          <a:stretch>
            <a:fillRect/>
          </a:stretch>
        </p:blipFill>
        <p:spPr>
          <a:xfrm>
            <a:off x="191790" y="2557858"/>
            <a:ext cx="2968048" cy="1780829"/>
          </a:xfrm>
          <a:prstGeom prst="rect">
            <a:avLst/>
          </a:prstGeom>
        </p:spPr>
      </p:pic>
      <p:pic>
        <p:nvPicPr>
          <p:cNvPr id="6" name="Picture 5"/>
          <p:cNvPicPr>
            <a:picLocks noChangeAspect="1"/>
          </p:cNvPicPr>
          <p:nvPr/>
        </p:nvPicPr>
        <p:blipFill>
          <a:blip r:embed="rId5"/>
          <a:stretch>
            <a:fillRect/>
          </a:stretch>
        </p:blipFill>
        <p:spPr>
          <a:xfrm>
            <a:off x="178687" y="4451350"/>
            <a:ext cx="3146769" cy="1453353"/>
          </a:xfrm>
          <a:prstGeom prst="rect">
            <a:avLst/>
          </a:prstGeom>
        </p:spPr>
      </p:pic>
      <p:pic>
        <p:nvPicPr>
          <p:cNvPr id="7" name="Picture 6"/>
          <p:cNvPicPr>
            <a:picLocks noChangeAspect="1"/>
          </p:cNvPicPr>
          <p:nvPr/>
        </p:nvPicPr>
        <p:blipFill>
          <a:blip r:embed="rId6"/>
          <a:stretch>
            <a:fillRect/>
          </a:stretch>
        </p:blipFill>
        <p:spPr>
          <a:xfrm>
            <a:off x="154321" y="6050319"/>
            <a:ext cx="5424057" cy="2655763"/>
          </a:xfrm>
          <a:prstGeom prst="rect">
            <a:avLst/>
          </a:prstGeom>
        </p:spPr>
      </p:pic>
    </p:spTree>
    <p:extLst>
      <p:ext uri="{BB962C8B-B14F-4D97-AF65-F5344CB8AC3E}">
        <p14:creationId xmlns:p14="http://schemas.microsoft.com/office/powerpoint/2010/main" val="40846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B781F6-8C05-4416-8FEA-2FA624A6C2AC}" type="slidenum">
              <a:rPr lang="en-US" smtClean="0"/>
              <a:pPr/>
              <a:t>13</a:t>
            </a:fld>
            <a:endParaRPr lang="en-US"/>
          </a:p>
        </p:txBody>
      </p:sp>
    </p:spTree>
    <p:extLst>
      <p:ext uri="{BB962C8B-B14F-4D97-AF65-F5344CB8AC3E}">
        <p14:creationId xmlns:p14="http://schemas.microsoft.com/office/powerpoint/2010/main" val="341317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14</a:t>
            </a:fld>
            <a:endParaRPr lang="en-US"/>
          </a:p>
        </p:txBody>
      </p:sp>
    </p:spTree>
    <p:extLst>
      <p:ext uri="{BB962C8B-B14F-4D97-AF65-F5344CB8AC3E}">
        <p14:creationId xmlns:p14="http://schemas.microsoft.com/office/powerpoint/2010/main" val="891868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dirty="0" smtClean="0"/>
              <a:t>We took a</a:t>
            </a:r>
            <a:r>
              <a:rPr lang="en-US" baseline="0" dirty="0" smtClean="0"/>
              <a:t> look at this chart during the EFC session, I wanted to include it here as well as a reminder that one of three criteria that need to be met (in addition to an income threshold) has to do with whether or not a 1040 filer could have filed a 1040A or 1040EZ.</a:t>
            </a:r>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15</a:t>
            </a:fld>
            <a:endParaRPr lang="en-US"/>
          </a:p>
        </p:txBody>
      </p:sp>
    </p:spTree>
    <p:extLst>
      <p:ext uri="{BB962C8B-B14F-4D97-AF65-F5344CB8AC3E}">
        <p14:creationId xmlns:p14="http://schemas.microsoft.com/office/powerpoint/2010/main" val="221906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dirty="0" smtClean="0"/>
              <a:t>Appendix C is a tool that</a:t>
            </a:r>
            <a:r>
              <a:rPr lang="en-US" baseline="0" dirty="0" smtClean="0"/>
              <a:t> can be used to determine if a tax filer answered that funky FAFSA question “if you filed or will file a 1040, were you eligible to file a 1040A or 1040EZ?”</a:t>
            </a:r>
          </a:p>
          <a:p>
            <a:endParaRPr lang="en-US" baseline="0" dirty="0" smtClean="0"/>
          </a:p>
          <a:p>
            <a:r>
              <a:rPr lang="en-US" baseline="0" dirty="0" smtClean="0"/>
              <a:t>We’ll take a look at this a little more closely when we dig into our case study.</a:t>
            </a:r>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16</a:t>
            </a:fld>
            <a:endParaRPr lang="en-US"/>
          </a:p>
        </p:txBody>
      </p:sp>
    </p:spTree>
    <p:extLst>
      <p:ext uri="{BB962C8B-B14F-4D97-AF65-F5344CB8AC3E}">
        <p14:creationId xmlns:p14="http://schemas.microsoft.com/office/powerpoint/2010/main" val="931710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B781F6-8C05-4416-8FEA-2FA624A6C2AC}" type="slidenum">
              <a:rPr lang="en-US" smtClean="0"/>
              <a:pPr/>
              <a:t>17</a:t>
            </a:fld>
            <a:endParaRPr lang="en-US"/>
          </a:p>
        </p:txBody>
      </p:sp>
    </p:spTree>
    <p:extLst>
      <p:ext uri="{BB962C8B-B14F-4D97-AF65-F5344CB8AC3E}">
        <p14:creationId xmlns:p14="http://schemas.microsoft.com/office/powerpoint/2010/main" val="1921928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dirty="0" smtClean="0"/>
              <a:t>There’s super helpful information on the IRS website as to how to register for use of the IRS Online Self-Help Tools – like GET TRANSCRIPT ONLINE. </a:t>
            </a:r>
          </a:p>
          <a:p>
            <a:endParaRPr lang="en-US" dirty="0" smtClean="0"/>
          </a:p>
          <a:p>
            <a:r>
              <a:rPr lang="en-US" dirty="0" smtClean="0"/>
              <a:t>The information</a:t>
            </a:r>
            <a:r>
              <a:rPr lang="en-US" baseline="0" dirty="0" smtClean="0"/>
              <a:t> you have on pg. 36 was updated this year, so you’ll want to use the URL on pg. 21 to get the most updated version.</a:t>
            </a:r>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18</a:t>
            </a:fld>
            <a:endParaRPr lang="en-US"/>
          </a:p>
        </p:txBody>
      </p:sp>
    </p:spTree>
    <p:extLst>
      <p:ext uri="{BB962C8B-B14F-4D97-AF65-F5344CB8AC3E}">
        <p14:creationId xmlns:p14="http://schemas.microsoft.com/office/powerpoint/2010/main" val="387119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4" name="Slide Number Placeholder 3"/>
          <p:cNvSpPr>
            <a:spLocks noGrp="1"/>
          </p:cNvSpPr>
          <p:nvPr>
            <p:ph type="sldNum" sz="quarter" idx="10"/>
          </p:nvPr>
        </p:nvSpPr>
        <p:spPr/>
        <p:txBody>
          <a:bodyPr/>
          <a:lstStyle/>
          <a:p>
            <a:fld id="{E6B781F6-8C05-4416-8FEA-2FA624A6C2AC}" type="slidenum">
              <a:rPr lang="en-US" smtClean="0">
                <a:solidFill>
                  <a:prstClr val="black"/>
                </a:solidFill>
              </a:rPr>
              <a:pPr/>
              <a:t>19</a:t>
            </a:fld>
            <a:endParaRPr lang="en-US">
              <a:solidFill>
                <a:prstClr val="black"/>
              </a:solidFill>
            </a:endParaRPr>
          </a:p>
        </p:txBody>
      </p:sp>
      <p:sp>
        <p:nvSpPr>
          <p:cNvPr id="5" name="Notes Placeholder 2"/>
          <p:cNvSpPr>
            <a:spLocks noGrp="1"/>
          </p:cNvSpPr>
          <p:nvPr>
            <p:ph type="body" idx="3"/>
          </p:nvPr>
        </p:nvSpPr>
        <p:spPr>
          <a:xfrm>
            <a:off x="221953" y="1699285"/>
            <a:ext cx="6658571" cy="7059633"/>
          </a:xfrm>
        </p:spPr>
        <p:txBody>
          <a:bodyPr/>
          <a:lstStyle/>
          <a:p>
            <a:r>
              <a:rPr lang="en-US" dirty="0" smtClean="0"/>
              <a:t>It’s case study time!</a:t>
            </a:r>
          </a:p>
          <a:p>
            <a:endParaRPr lang="en-US" dirty="0" smtClean="0"/>
          </a:p>
          <a:p>
            <a:r>
              <a:rPr lang="en-US" dirty="0" smtClean="0"/>
              <a:t>Using some of the tools in the Tax Transcript Decoder, let’s review a paper 1040.</a:t>
            </a:r>
          </a:p>
          <a:p>
            <a:endParaRPr lang="en-US" dirty="0"/>
          </a:p>
          <a:p>
            <a:r>
              <a:rPr lang="en-US" dirty="0" smtClean="0"/>
              <a:t>[next slide]</a:t>
            </a:r>
            <a:endParaRPr lang="en-US" dirty="0"/>
          </a:p>
          <a:p>
            <a:endParaRPr lang="en-US" dirty="0"/>
          </a:p>
          <a:p>
            <a:pPr marL="171450" indent="-171450">
              <a:buFont typeface="Arial" panose="020B0604020202020204" pitchFamily="34" charset="0"/>
              <a:buChar char="•"/>
            </a:pPr>
            <a:endParaRPr lang="en-US" dirty="0"/>
          </a:p>
          <a:p>
            <a:endParaRPr lang="en-US" b="1" dirty="0" smtClean="0"/>
          </a:p>
          <a:p>
            <a:pPr marL="1543050" lvl="3" indent="-171450">
              <a:buFont typeface="Arial" panose="020B0604020202020204" pitchFamily="34" charset="0"/>
              <a:buChar char="•"/>
            </a:pPr>
            <a:endParaRPr lang="en-US" dirty="0"/>
          </a:p>
        </p:txBody>
      </p:sp>
    </p:spTree>
    <p:extLst>
      <p:ext uri="{BB962C8B-B14F-4D97-AF65-F5344CB8AC3E}">
        <p14:creationId xmlns:p14="http://schemas.microsoft.com/office/powerpoint/2010/main" val="196873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baseline="0" dirty="0" smtClean="0">
                <a:solidFill>
                  <a:schemeClr val="tx1"/>
                </a:solidFill>
                <a:effectLst/>
                <a:latin typeface="+mn-lt"/>
                <a:ea typeface="+mn-ea"/>
                <a:cs typeface="+mn-cs"/>
              </a:rPr>
              <a:t>Here’s are agenda: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We’re going to make sure we’re all on the same page about the latest guidance the Department has issued about tax documentation as it relates to verification.</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We’ll take a look at a job tool that should make your job much easier</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Since transcripts are still in the picture, we’ll cover a few basics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…and I’ll mention a few resources that might be helpful to you and answer any questions you might have.</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I</a:t>
            </a:r>
            <a:r>
              <a:rPr lang="en-US" baseline="0" dirty="0" smtClean="0"/>
              <a:t> want to make sure I set a realistic expectation as to what we’ll be able to cover today.  Today’s session is how to use paper returns and tax transcripts for the purpose of verifying income-related data</a:t>
            </a:r>
            <a:r>
              <a:rPr lang="en-US" dirty="0"/>
              <a:t> </a:t>
            </a:r>
            <a:r>
              <a:rPr lang="en-US" dirty="0" smtClean="0"/>
              <a:t>on the FAFSA.</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Because we have a limited amount of time, here are some things we won’t be able to cover today…</a:t>
            </a:r>
            <a:endParaRPr lang="en-US" dirty="0" smtClean="0"/>
          </a:p>
        </p:txBody>
      </p:sp>
      <p:sp>
        <p:nvSpPr>
          <p:cNvPr id="4" name="Slide Number Placeholder 3"/>
          <p:cNvSpPr>
            <a:spLocks noGrp="1"/>
          </p:cNvSpPr>
          <p:nvPr>
            <p:ph type="sldNum" sz="quarter" idx="10"/>
          </p:nvPr>
        </p:nvSpPr>
        <p:spPr/>
        <p:txBody>
          <a:bodyPr/>
          <a:lstStyle/>
          <a:p>
            <a:fld id="{E6B781F6-8C05-4416-8FEA-2FA624A6C2AC}" type="slidenum">
              <a:rPr lang="en-US" smtClean="0"/>
              <a:pPr/>
              <a:t>2</a:t>
            </a:fld>
            <a:endParaRPr lang="en-US"/>
          </a:p>
        </p:txBody>
      </p:sp>
    </p:spTree>
    <p:extLst>
      <p:ext uri="{BB962C8B-B14F-4D97-AF65-F5344CB8AC3E}">
        <p14:creationId xmlns:p14="http://schemas.microsoft.com/office/powerpoint/2010/main" val="3619950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4" name="Slide Number Placeholder 3"/>
          <p:cNvSpPr>
            <a:spLocks noGrp="1"/>
          </p:cNvSpPr>
          <p:nvPr>
            <p:ph type="sldNum" sz="quarter" idx="10"/>
          </p:nvPr>
        </p:nvSpPr>
        <p:spPr/>
        <p:txBody>
          <a:bodyPr/>
          <a:lstStyle/>
          <a:p>
            <a:fld id="{E6B781F6-8C05-4416-8FEA-2FA624A6C2AC}" type="slidenum">
              <a:rPr lang="en-US" smtClean="0">
                <a:solidFill>
                  <a:prstClr val="black"/>
                </a:solidFill>
              </a:rPr>
              <a:pPr/>
              <a:t>20</a:t>
            </a:fld>
            <a:endParaRPr lang="en-US">
              <a:solidFill>
                <a:prstClr val="black"/>
              </a:solidFill>
            </a:endParaRPr>
          </a:p>
        </p:txBody>
      </p:sp>
      <p:sp>
        <p:nvSpPr>
          <p:cNvPr id="5" name="Notes Placeholder 2"/>
          <p:cNvSpPr>
            <a:spLocks noGrp="1"/>
          </p:cNvSpPr>
          <p:nvPr>
            <p:ph type="body" idx="3"/>
          </p:nvPr>
        </p:nvSpPr>
        <p:spPr>
          <a:xfrm>
            <a:off x="221953" y="1699285"/>
            <a:ext cx="6658571" cy="7059633"/>
          </a:xfrm>
        </p:spPr>
        <p:txBody>
          <a:bodyPr/>
          <a:lstStyle/>
          <a:p>
            <a:r>
              <a:rPr lang="en-US" dirty="0" smtClean="0"/>
              <a:t>--3 clicks--</a:t>
            </a:r>
          </a:p>
          <a:p>
            <a:r>
              <a:rPr lang="en-US" dirty="0" smtClean="0"/>
              <a:t>Okay, let’s put our knowledge to the test with a case study.</a:t>
            </a:r>
          </a:p>
          <a:p>
            <a:pPr marL="171450" indent="-171450">
              <a:buFont typeface="Arial" panose="020B0604020202020204" pitchFamily="34" charset="0"/>
              <a:buChar char="•"/>
            </a:pPr>
            <a:r>
              <a:rPr lang="en-US" dirty="0" smtClean="0"/>
              <a:t>Caroline is an independent student who filed a form 1040</a:t>
            </a:r>
          </a:p>
          <a:p>
            <a:pPr marL="171450" indent="-171450">
              <a:buFont typeface="Arial" panose="020B0604020202020204" pitchFamily="34" charset="0"/>
              <a:buChar char="•"/>
            </a:pPr>
            <a:r>
              <a:rPr lang="en-US" dirty="0" smtClean="0"/>
              <a:t>She was selected for verification – and is in the V1 Standard Verification Group</a:t>
            </a:r>
            <a:endParaRPr lang="en-US" dirty="0"/>
          </a:p>
          <a:p>
            <a:endParaRPr lang="en-US" dirty="0" smtClean="0"/>
          </a:p>
          <a:p>
            <a:r>
              <a:rPr lang="en-US" dirty="0" smtClean="0"/>
              <a:t>To verify her information you have: </a:t>
            </a:r>
            <a:r>
              <a:rPr lang="en-US" b="1" dirty="0" smtClean="0">
                <a:solidFill>
                  <a:srgbClr val="CC0000"/>
                </a:solidFill>
              </a:rPr>
              <a:t>[</a:t>
            </a:r>
            <a:r>
              <a:rPr lang="en-US" b="1" dirty="0">
                <a:solidFill>
                  <a:srgbClr val="CC0000"/>
                </a:solidFill>
              </a:rPr>
              <a:t>CLICK 1]</a:t>
            </a:r>
            <a:endParaRPr lang="en-US" dirty="0"/>
          </a:p>
          <a:p>
            <a:pPr marL="171450" indent="-171450">
              <a:buFont typeface="Arial" panose="020B0604020202020204" pitchFamily="34" charset="0"/>
              <a:buChar char="•"/>
            </a:pPr>
            <a:r>
              <a:rPr lang="en-US" dirty="0" smtClean="0"/>
              <a:t>A worksheet with certain ISIR data…</a:t>
            </a:r>
          </a:p>
          <a:p>
            <a:endParaRPr lang="en-US" dirty="0" smtClean="0"/>
          </a:p>
          <a:p>
            <a:pPr marL="171450" indent="-171450">
              <a:buFont typeface="Arial" panose="020B0604020202020204" pitchFamily="34" charset="0"/>
              <a:buChar char="•"/>
            </a:pPr>
            <a:r>
              <a:rPr lang="en-US" dirty="0" smtClean="0"/>
              <a:t>A copy of her paper return  </a:t>
            </a:r>
            <a:r>
              <a:rPr lang="en-US" b="1" dirty="0">
                <a:solidFill>
                  <a:srgbClr val="CC0000"/>
                </a:solidFill>
              </a:rPr>
              <a:t>[CLICK 1]</a:t>
            </a:r>
            <a:endParaRPr lang="en-US" dirty="0"/>
          </a:p>
          <a:p>
            <a:endParaRPr lang="en-US" dirty="0" smtClean="0"/>
          </a:p>
          <a:p>
            <a:r>
              <a:rPr lang="en-US" dirty="0" smtClean="0"/>
              <a:t>…and </a:t>
            </a:r>
            <a:r>
              <a:rPr lang="en-US" b="1" dirty="0">
                <a:solidFill>
                  <a:srgbClr val="CC0000"/>
                </a:solidFill>
              </a:rPr>
              <a:t>[CLICK </a:t>
            </a:r>
            <a:r>
              <a:rPr lang="en-US" b="1" dirty="0" smtClean="0">
                <a:solidFill>
                  <a:srgbClr val="CC0000"/>
                </a:solidFill>
              </a:rPr>
              <a:t>3] </a:t>
            </a:r>
            <a:r>
              <a:rPr lang="en-US" dirty="0" smtClean="0"/>
              <a:t>(should you choose) you can use the Tax Transcript Decoder</a:t>
            </a:r>
          </a:p>
          <a:p>
            <a:endParaRPr lang="en-US" dirty="0"/>
          </a:p>
          <a:p>
            <a:r>
              <a:rPr lang="en-US" dirty="0" smtClean="0"/>
              <a:t>[next slide]</a:t>
            </a:r>
            <a:endParaRPr lang="en-US" dirty="0"/>
          </a:p>
          <a:p>
            <a:endParaRPr lang="en-US" dirty="0"/>
          </a:p>
          <a:p>
            <a:pPr marL="171450" indent="-171450">
              <a:buFont typeface="Arial" panose="020B0604020202020204" pitchFamily="34" charset="0"/>
              <a:buChar char="•"/>
            </a:pPr>
            <a:endParaRPr lang="en-US" dirty="0"/>
          </a:p>
          <a:p>
            <a:endParaRPr lang="en-US" b="1" dirty="0" smtClean="0"/>
          </a:p>
          <a:p>
            <a:pPr marL="1543050" lvl="3" indent="-171450">
              <a:buFont typeface="Arial" panose="020B0604020202020204" pitchFamily="34" charset="0"/>
              <a:buChar char="•"/>
            </a:pPr>
            <a:endParaRPr lang="en-US" dirty="0"/>
          </a:p>
        </p:txBody>
      </p:sp>
    </p:spTree>
    <p:extLst>
      <p:ext uri="{BB962C8B-B14F-4D97-AF65-F5344CB8AC3E}">
        <p14:creationId xmlns:p14="http://schemas.microsoft.com/office/powerpoint/2010/main" val="331394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57150"/>
            <a:ext cx="2332038" cy="1749425"/>
          </a:xfrm>
        </p:spPr>
      </p:sp>
      <p:sp>
        <p:nvSpPr>
          <p:cNvPr id="3" name="Notes Placeholder 2"/>
          <p:cNvSpPr>
            <a:spLocks noGrp="1"/>
          </p:cNvSpPr>
          <p:nvPr>
            <p:ph type="body" idx="1"/>
          </p:nvPr>
        </p:nvSpPr>
        <p:spPr/>
        <p:txBody>
          <a:bodyPr/>
          <a:lstStyle/>
          <a:p>
            <a:r>
              <a:rPr lang="en-US" dirty="0" smtClean="0"/>
              <a:t>With the V1 group you’re required to verify household</a:t>
            </a:r>
            <a:r>
              <a:rPr lang="en-US" baseline="0" dirty="0" smtClean="0"/>
              <a:t> size and number in college – since we’re focusing today on the income-related information, we’ve verified these two items for you based on verification information we received Caroline.</a:t>
            </a:r>
          </a:p>
          <a:p>
            <a:endParaRPr lang="en-US" baseline="0" dirty="0" smtClean="0"/>
          </a:p>
          <a:p>
            <a:r>
              <a:rPr lang="en-US" baseline="0" dirty="0" smtClean="0"/>
              <a:t>Is there any</a:t>
            </a:r>
            <a:r>
              <a:rPr lang="en-US" dirty="0" smtClean="0"/>
              <a:t> documentation you have that might cause you to disagree with 3 in family and 1 in college</a:t>
            </a:r>
            <a:r>
              <a:rPr lang="en-US" baseline="0" dirty="0" smtClean="0"/>
              <a:t>?  If so, why?</a:t>
            </a:r>
          </a:p>
          <a:p>
            <a:endParaRPr lang="en-US" i="1" dirty="0" smtClean="0">
              <a:solidFill>
                <a:srgbClr val="0070C0"/>
              </a:solidFill>
            </a:endParaRPr>
          </a:p>
          <a:p>
            <a:r>
              <a:rPr lang="en-US" i="1" dirty="0" smtClean="0">
                <a:solidFill>
                  <a:srgbClr val="0070C0"/>
                </a:solidFill>
              </a:rPr>
              <a:t>[if it comes up, discuss that there are different definitions for who can be claimed as a dependent on an IRS 1040 and who can be considered in the household size on the FAFSA.</a:t>
            </a:r>
          </a:p>
          <a:p>
            <a:endParaRPr lang="en-US" i="1" baseline="0" dirty="0">
              <a:solidFill>
                <a:srgbClr val="0070C0"/>
              </a:solidFill>
            </a:endParaRPr>
          </a:p>
          <a:p>
            <a:r>
              <a:rPr lang="en-US" i="1" dirty="0" smtClean="0">
                <a:solidFill>
                  <a:srgbClr val="0070C0"/>
                </a:solidFill>
              </a:rPr>
              <a:t>Ask if anyone can tell you why these numbers might be different.</a:t>
            </a:r>
          </a:p>
          <a:p>
            <a:r>
              <a:rPr lang="en-US" i="1" baseline="0" dirty="0" smtClean="0">
                <a:solidFill>
                  <a:srgbClr val="0070C0"/>
                </a:solidFill>
              </a:rPr>
              <a:t>Examples:</a:t>
            </a:r>
          </a:p>
          <a:p>
            <a:pPr marL="171450" indent="-171450">
              <a:buFont typeface="Arial" panose="020B0604020202020204" pitchFamily="34" charset="0"/>
              <a:buChar char="•"/>
            </a:pPr>
            <a:r>
              <a:rPr lang="en-US" i="1" dirty="0" smtClean="0">
                <a:solidFill>
                  <a:srgbClr val="0070C0"/>
                </a:solidFill>
              </a:rPr>
              <a:t>FAFSA asks for prior-prior year information (in this case 2015), whereby the household size is based on the academic year (in this case, July 1, 2017 through June 30, 2018) </a:t>
            </a:r>
          </a:p>
          <a:p>
            <a:pPr marL="171450" indent="-171450">
              <a:buFont typeface="Arial" panose="020B0604020202020204" pitchFamily="34" charset="0"/>
              <a:buChar char="•"/>
            </a:pPr>
            <a:r>
              <a:rPr lang="en-US" i="1" baseline="0" dirty="0" smtClean="0">
                <a:solidFill>
                  <a:srgbClr val="0070C0"/>
                </a:solidFill>
              </a:rPr>
              <a:t>_________________</a:t>
            </a:r>
          </a:p>
          <a:p>
            <a:endParaRPr lang="en-US" baseline="0" dirty="0" smtClean="0"/>
          </a:p>
          <a:p>
            <a:r>
              <a:rPr lang="en-US" baseline="0" dirty="0" smtClean="0"/>
              <a:t>Ok, let’s move on to the next section.</a:t>
            </a:r>
            <a:endParaRPr lang="en-US" dirty="0" smtClean="0"/>
          </a:p>
          <a:p>
            <a:endParaRPr lang="en-US" dirty="0"/>
          </a:p>
          <a:p>
            <a:endParaRPr lang="en-US" dirty="0"/>
          </a:p>
          <a:p>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dirty="0"/>
          </a:p>
          <a:p>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B8717E9-1E2D-4598-93CC-0031ED27F966}" type="slidenum">
              <a:rPr lang="en-US" smtClean="0"/>
              <a:t>21</a:t>
            </a:fld>
            <a:endParaRPr lang="en-US"/>
          </a:p>
        </p:txBody>
      </p:sp>
    </p:spTree>
    <p:extLst>
      <p:ext uri="{BB962C8B-B14F-4D97-AF65-F5344CB8AC3E}">
        <p14:creationId xmlns:p14="http://schemas.microsoft.com/office/powerpoint/2010/main" val="2453712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57150"/>
            <a:ext cx="2332038" cy="1749425"/>
          </a:xfrm>
        </p:spPr>
      </p:sp>
      <p:sp>
        <p:nvSpPr>
          <p:cNvPr id="3" name="Notes Placeholder 2"/>
          <p:cNvSpPr>
            <a:spLocks noGrp="1"/>
          </p:cNvSpPr>
          <p:nvPr>
            <p:ph type="body" idx="1"/>
          </p:nvPr>
        </p:nvSpPr>
        <p:spPr/>
        <p:txBody>
          <a:bodyPr>
            <a:normAutofit lnSpcReduction="10000"/>
          </a:bodyPr>
          <a:lstStyle/>
          <a:p>
            <a:r>
              <a:rPr lang="en-US" i="1" dirty="0" smtClean="0">
                <a:solidFill>
                  <a:srgbClr val="0070C0"/>
                </a:solidFill>
              </a:rPr>
              <a:t>--10 clicks--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CC0000"/>
                </a:solidFill>
              </a:rPr>
              <a:t>[CLICK 1]</a:t>
            </a:r>
            <a:r>
              <a:rPr lang="en-US" b="0" baseline="0" dirty="0" smtClean="0">
                <a:solidFill>
                  <a:schemeClr val="tx1"/>
                </a:solidFill>
              </a:rPr>
              <a:t>   </a:t>
            </a:r>
            <a:r>
              <a:rPr lang="en-US" dirty="0" smtClean="0"/>
              <a:t>These are the seven required income-related items for the V1 group.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CC0000"/>
                </a:solidFill>
              </a:rPr>
              <a:t>[CLICK 2]</a:t>
            </a:r>
            <a:endParaRPr lang="en-US" dirty="0" smtClean="0"/>
          </a:p>
          <a:p>
            <a:r>
              <a:rPr lang="en-US" dirty="0" smtClean="0"/>
              <a:t>The second column contains </a:t>
            </a:r>
            <a:r>
              <a:rPr lang="en-US" baseline="0" dirty="0" smtClean="0"/>
              <a:t>Caroline’s information as reported on her FAFSA.</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CC0000"/>
                </a:solidFill>
              </a:rPr>
              <a:t>[CLICK 3]</a:t>
            </a:r>
            <a:endParaRPr lang="en-US" dirty="0" smtClean="0"/>
          </a:p>
          <a:p>
            <a:r>
              <a:rPr lang="en-US" dirty="0" smtClean="0"/>
              <a:t>Take a few minutes and enter</a:t>
            </a:r>
            <a:r>
              <a:rPr lang="en-US" baseline="0" dirty="0" smtClean="0"/>
              <a:t> the correct answers in the Document Data column.  </a:t>
            </a:r>
          </a:p>
          <a:p>
            <a:pPr marL="171450" indent="-171450">
              <a:buFont typeface="Arial" panose="020B0604020202020204" pitchFamily="34" charset="0"/>
              <a:buChar char="•"/>
            </a:pPr>
            <a:r>
              <a:rPr lang="en-US" baseline="0" dirty="0" smtClean="0"/>
              <a:t>When I see the majority of you are done… we’ll go through the answers together.</a:t>
            </a:r>
          </a:p>
          <a:p>
            <a:pPr marL="171450" indent="-171450">
              <a:buFont typeface="Arial" panose="020B0604020202020204" pitchFamily="34" charset="0"/>
              <a:buChar char="•"/>
            </a:pPr>
            <a:endParaRPr lang="en-US" dirty="0"/>
          </a:p>
          <a:p>
            <a:r>
              <a:rPr lang="en-US" dirty="0" smtClean="0"/>
              <a:t>What was your finding for </a:t>
            </a:r>
            <a:r>
              <a:rPr lang="en-US" u="sng" dirty="0" smtClean="0"/>
              <a:t>AGI</a:t>
            </a:r>
            <a:r>
              <a:rPr lang="en-US" dirty="0" smtClean="0"/>
              <a:t>? </a:t>
            </a:r>
            <a:r>
              <a:rPr lang="en-US" b="1" dirty="0">
                <a:solidFill>
                  <a:srgbClr val="CC0000"/>
                </a:solidFill>
              </a:rPr>
              <a:t>[CLICK </a:t>
            </a:r>
            <a:r>
              <a:rPr lang="en-US" b="1" dirty="0" smtClean="0">
                <a:solidFill>
                  <a:srgbClr val="CC0000"/>
                </a:solidFill>
              </a:rPr>
              <a:t>4] </a:t>
            </a:r>
            <a:r>
              <a:rPr lang="en-US" i="1" dirty="0" smtClean="0">
                <a:solidFill>
                  <a:srgbClr val="0070C0"/>
                </a:solidFill>
              </a:rPr>
              <a:t>[correct!] </a:t>
            </a:r>
            <a:endParaRPr lang="en-US" dirty="0"/>
          </a:p>
          <a:p>
            <a:endParaRPr lang="en-US" dirty="0" smtClean="0"/>
          </a:p>
          <a:p>
            <a:r>
              <a:rPr lang="en-US" dirty="0" smtClean="0"/>
              <a:t>How about </a:t>
            </a:r>
            <a:r>
              <a:rPr lang="en-US" u="sng" dirty="0" smtClean="0"/>
              <a:t>income tax paid</a:t>
            </a:r>
            <a:r>
              <a:rPr lang="en-US" dirty="0" smtClean="0"/>
              <a:t>? </a:t>
            </a:r>
            <a:r>
              <a:rPr lang="en-US" b="1" dirty="0">
                <a:solidFill>
                  <a:srgbClr val="CC0000"/>
                </a:solidFill>
              </a:rPr>
              <a:t>[CLICK </a:t>
            </a:r>
            <a:r>
              <a:rPr lang="en-US" b="1" dirty="0" smtClean="0">
                <a:solidFill>
                  <a:srgbClr val="CC0000"/>
                </a:solidFill>
              </a:rPr>
              <a:t>5]</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can be a common error if the family is entering their tax information in manually – where does it look like Caroline got her figure from? </a:t>
            </a:r>
            <a:r>
              <a:rPr lang="en-US" i="1" dirty="0" smtClean="0">
                <a:solidFill>
                  <a:srgbClr val="0070C0"/>
                </a:solidFill>
              </a:rPr>
              <a:t>[tax withheld] – will we need to correct the ISIR? </a:t>
            </a:r>
          </a:p>
          <a:p>
            <a:endParaRPr lang="en-US" b="1" dirty="0" smtClean="0">
              <a:solidFill>
                <a:srgbClr val="CC0000"/>
              </a:solidFill>
            </a:endParaRPr>
          </a:p>
          <a:p>
            <a:r>
              <a:rPr lang="en-US" b="1" dirty="0" smtClean="0">
                <a:solidFill>
                  <a:srgbClr val="CC0000"/>
                </a:solidFill>
              </a:rPr>
              <a:t>[CLICK 6]  </a:t>
            </a:r>
            <a:r>
              <a:rPr lang="en-US" b="0" dirty="0" smtClean="0">
                <a:solidFill>
                  <a:schemeClr val="tx1"/>
                </a:solidFill>
              </a:rPr>
              <a:t>Yes! </a:t>
            </a:r>
            <a:r>
              <a:rPr lang="en-US" sz="1200" kern="1200" dirty="0" smtClean="0">
                <a:solidFill>
                  <a:schemeClr val="tx1"/>
                </a:solidFill>
                <a:effectLst/>
                <a:latin typeface="+mn-lt"/>
                <a:ea typeface="+mn-ea"/>
                <a:cs typeface="+mn-cs"/>
              </a:rPr>
              <a:t>For students who are selected for verification and receiving subsidized </a:t>
            </a:r>
          </a:p>
          <a:p>
            <a:r>
              <a:rPr lang="en-US" sz="1200" kern="1200" dirty="0" smtClean="0">
                <a:solidFill>
                  <a:schemeClr val="tx1"/>
                </a:solidFill>
                <a:effectLst/>
                <a:latin typeface="+mn-lt"/>
                <a:ea typeface="+mn-ea"/>
                <a:cs typeface="+mn-cs"/>
              </a:rPr>
              <a:t>student aid, changes that result to any non-dollar item and to any dollar item </a:t>
            </a:r>
          </a:p>
          <a:p>
            <a:r>
              <a:rPr lang="en-US" sz="1200" kern="1200" dirty="0" smtClean="0">
                <a:solidFill>
                  <a:schemeClr val="tx1"/>
                </a:solidFill>
                <a:effectLst/>
                <a:latin typeface="+mn-lt"/>
                <a:ea typeface="+mn-ea"/>
                <a:cs typeface="+mn-cs"/>
              </a:rPr>
              <a:t>of $25 or more must be submitted for processing. </a:t>
            </a:r>
          </a:p>
          <a:p>
            <a:r>
              <a:rPr lang="en-US" sz="1200" i="1" kern="1200" dirty="0" smtClean="0">
                <a:solidFill>
                  <a:srgbClr val="0070C0"/>
                </a:solidFill>
                <a:effectLst/>
                <a:latin typeface="+mn-lt"/>
                <a:ea typeface="+mn-ea"/>
                <a:cs typeface="+mn-cs"/>
              </a:rPr>
              <a:t>[I did an EFC </a:t>
            </a:r>
            <a:r>
              <a:rPr lang="en-US" sz="1200" i="1" kern="1200" dirty="0" err="1" smtClean="0">
                <a:solidFill>
                  <a:srgbClr val="0070C0"/>
                </a:solidFill>
                <a:effectLst/>
                <a:latin typeface="+mn-lt"/>
                <a:ea typeface="+mn-ea"/>
                <a:cs typeface="+mn-cs"/>
              </a:rPr>
              <a:t>calc</a:t>
            </a:r>
            <a:r>
              <a:rPr lang="en-US" sz="1200" i="1" kern="1200" dirty="0" smtClean="0">
                <a:solidFill>
                  <a:srgbClr val="0070C0"/>
                </a:solidFill>
                <a:effectLst/>
                <a:latin typeface="+mn-lt"/>
                <a:ea typeface="+mn-ea"/>
                <a:cs typeface="+mn-cs"/>
              </a:rPr>
              <a:t> for Caroline (age 30) with $10k in assets, and daughter in college at least half time – EFC was 9,605, so it is possible she might be eligible minimally for a subsidized loan. – for additional information</a:t>
            </a:r>
            <a:r>
              <a:rPr lang="en-US" sz="1200" i="1" kern="1200" baseline="0" dirty="0" smtClean="0">
                <a:solidFill>
                  <a:srgbClr val="0070C0"/>
                </a:solidFill>
                <a:effectLst/>
                <a:latin typeface="+mn-lt"/>
                <a:ea typeface="+mn-ea"/>
                <a:cs typeface="+mn-cs"/>
              </a:rPr>
              <a:t> on corrections, refer to the Application and Verification Guide</a:t>
            </a:r>
            <a:r>
              <a:rPr lang="en-US" sz="1200" i="1" kern="1200" dirty="0" smtClean="0">
                <a:solidFill>
                  <a:srgbClr val="0070C0"/>
                </a:solidFill>
                <a:effectLst/>
                <a:latin typeface="+mn-lt"/>
                <a:ea typeface="+mn-ea"/>
                <a:cs typeface="+mn-cs"/>
              </a:rPr>
              <a:t>]</a:t>
            </a:r>
            <a:endParaRPr lang="en-US" i="1" dirty="0" smtClean="0">
              <a:solidFill>
                <a:srgbClr val="0070C0"/>
              </a:solidFill>
            </a:endParaRPr>
          </a:p>
          <a:p>
            <a:endParaRPr lang="en-US" dirty="0"/>
          </a:p>
          <a:p>
            <a:r>
              <a:rPr lang="en-US" dirty="0" smtClean="0"/>
              <a:t>Was there anything off for these next three items? </a:t>
            </a:r>
            <a:r>
              <a:rPr lang="en-US" i="1" dirty="0" smtClean="0">
                <a:solidFill>
                  <a:srgbClr val="0070C0"/>
                </a:solidFill>
              </a:rPr>
              <a:t>[no, so we’re good]  </a:t>
            </a:r>
            <a:r>
              <a:rPr lang="en-US" b="1" dirty="0" smtClean="0">
                <a:solidFill>
                  <a:srgbClr val="CC0000"/>
                </a:solidFill>
              </a:rPr>
              <a:t>[</a:t>
            </a:r>
            <a:r>
              <a:rPr lang="en-US" b="1" dirty="0">
                <a:solidFill>
                  <a:srgbClr val="CC0000"/>
                </a:solidFill>
              </a:rPr>
              <a:t>CLICK </a:t>
            </a:r>
            <a:r>
              <a:rPr lang="en-US" b="1" dirty="0" smtClean="0">
                <a:solidFill>
                  <a:srgbClr val="CC0000"/>
                </a:solidFill>
              </a:rPr>
              <a:t>7]</a:t>
            </a:r>
            <a:endParaRPr lang="en-US" dirty="0"/>
          </a:p>
          <a:p>
            <a:endParaRPr lang="en-US" dirty="0"/>
          </a:p>
          <a:p>
            <a:r>
              <a:rPr lang="en-US" dirty="0" smtClean="0"/>
              <a:t>How about </a:t>
            </a:r>
            <a:r>
              <a:rPr lang="en-US" u="sng" dirty="0" smtClean="0"/>
              <a:t>tax exempt income</a:t>
            </a:r>
            <a:r>
              <a:rPr lang="en-US" dirty="0" smtClean="0"/>
              <a:t>? </a:t>
            </a:r>
            <a:r>
              <a:rPr lang="en-US" b="1" dirty="0" smtClean="0">
                <a:solidFill>
                  <a:srgbClr val="CC0000"/>
                </a:solidFill>
              </a:rPr>
              <a:t>[CLICK 8]</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We’re off, right?  Looks like she picked up qualified dividends instead.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Need to correct the ISIR? </a:t>
            </a:r>
            <a:r>
              <a:rPr lang="en-US" i="1" dirty="0" smtClean="0">
                <a:solidFill>
                  <a:srgbClr val="0070C0"/>
                </a:solidFill>
              </a:rPr>
              <a:t>[YES]</a:t>
            </a:r>
            <a:r>
              <a:rPr lang="en-US" b="1" dirty="0" smtClean="0">
                <a:solidFill>
                  <a:srgbClr val="CC0000"/>
                </a:solidFill>
              </a:rPr>
              <a:t> [CLICK 9]</a:t>
            </a:r>
            <a:r>
              <a:rPr lang="en-US" b="0" baseline="0" dirty="0" smtClean="0">
                <a:solidFill>
                  <a:schemeClr val="tx1"/>
                </a:solidFill>
              </a:rPr>
              <a:t> </a:t>
            </a:r>
            <a:endParaRPr lang="en-US" sz="1200" i="1" kern="1200" dirty="0">
              <a:solidFill>
                <a:srgbClr val="0070C0"/>
              </a:solidFill>
              <a:effectLst/>
              <a:latin typeface="+mn-lt"/>
              <a:ea typeface="+mn-ea"/>
              <a:cs typeface="+mn-cs"/>
            </a:endParaRP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about </a:t>
            </a:r>
            <a:r>
              <a:rPr lang="en-US" u="sng" dirty="0" smtClean="0"/>
              <a:t>education credits</a:t>
            </a:r>
            <a:r>
              <a:rPr lang="en-US" dirty="0" smtClean="0"/>
              <a:t>? </a:t>
            </a:r>
            <a:r>
              <a:rPr lang="en-US" b="1" dirty="0" smtClean="0">
                <a:solidFill>
                  <a:srgbClr val="CC0000"/>
                </a:solidFill>
              </a:rPr>
              <a:t>[CLICK 10] </a:t>
            </a:r>
            <a:r>
              <a:rPr lang="en-US" i="1" dirty="0" smtClean="0">
                <a:solidFill>
                  <a:srgbClr val="0070C0"/>
                </a:solidFill>
              </a:rPr>
              <a:t>[no, so we’re good]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Before we move forward, share with me what you used to determine your answers (the chart on pg. 3 of the decoder,</a:t>
            </a:r>
            <a:r>
              <a:rPr lang="en-US" baseline="0" dirty="0" smtClean="0"/>
              <a:t> or pages 14 and 15, or maybe you’re a pro and you just know where to look?  Did it help to have something to use as a guide?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Okay…so these are the ‘required’ items for verification, but there are still some items on</a:t>
            </a:r>
            <a:r>
              <a:rPr lang="en-US" baseline="0" dirty="0" smtClean="0"/>
              <a:t> the 1040 that potentially could be conflicting information.</a:t>
            </a:r>
            <a:endParaRPr lang="en-US" dirty="0" smtClean="0"/>
          </a:p>
          <a:p>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B8717E9-1E2D-4598-93CC-0031ED27F966}" type="slidenum">
              <a:rPr lang="en-US" smtClean="0"/>
              <a:t>22</a:t>
            </a:fld>
            <a:endParaRPr lang="en-US"/>
          </a:p>
        </p:txBody>
      </p:sp>
    </p:spTree>
    <p:extLst>
      <p:ext uri="{BB962C8B-B14F-4D97-AF65-F5344CB8AC3E}">
        <p14:creationId xmlns:p14="http://schemas.microsoft.com/office/powerpoint/2010/main" val="2462343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57150"/>
            <a:ext cx="2332038" cy="1749425"/>
          </a:xfrm>
        </p:spPr>
      </p:sp>
      <p:sp>
        <p:nvSpPr>
          <p:cNvPr id="3" name="Notes Placeholder 2"/>
          <p:cNvSpPr>
            <a:spLocks noGrp="1"/>
          </p:cNvSpPr>
          <p:nvPr>
            <p:ph type="body" idx="1"/>
          </p:nvPr>
        </p:nvSpPr>
        <p:spPr/>
        <p:txBody>
          <a:bodyPr/>
          <a:lstStyle/>
          <a:p>
            <a:r>
              <a:rPr lang="en-US" i="1" dirty="0" smtClean="0">
                <a:solidFill>
                  <a:srgbClr val="41008C"/>
                </a:solidFill>
              </a:rPr>
              <a:t>--3 clicks--</a:t>
            </a:r>
          </a:p>
          <a:p>
            <a:r>
              <a:rPr lang="en-US" b="1" dirty="0" smtClean="0">
                <a:solidFill>
                  <a:srgbClr val="CC0000"/>
                </a:solidFill>
              </a:rPr>
              <a:t>[CLICK 1] </a:t>
            </a:r>
            <a:r>
              <a:rPr lang="en-US" dirty="0" smtClean="0"/>
              <a:t>Did Caroline file a 1040? </a:t>
            </a:r>
            <a:r>
              <a:rPr lang="en-US" b="1" dirty="0" smtClean="0">
                <a:solidFill>
                  <a:srgbClr val="CC0000"/>
                </a:solidFill>
              </a:rPr>
              <a:t>[CLICK 2] </a:t>
            </a:r>
            <a:r>
              <a:rPr lang="en-US" dirty="0" smtClean="0"/>
              <a:t>Yep!  So we’re good there.</a:t>
            </a:r>
          </a:p>
          <a:p>
            <a:endParaRPr lang="en-US" dirty="0"/>
          </a:p>
          <a:p>
            <a:r>
              <a:rPr lang="en-US" b="1" dirty="0">
                <a:solidFill>
                  <a:srgbClr val="CC0000"/>
                </a:solidFill>
              </a:rPr>
              <a:t>[CLICK </a:t>
            </a:r>
            <a:r>
              <a:rPr lang="en-US" b="1" dirty="0" smtClean="0">
                <a:solidFill>
                  <a:srgbClr val="CC0000"/>
                </a:solidFill>
              </a:rPr>
              <a:t>3] </a:t>
            </a:r>
            <a:r>
              <a:rPr lang="en-US" dirty="0" smtClean="0"/>
              <a:t>Okay…so how about that funky question on the FAFSA that asks “if you have filed or will file a 1040, were you eligible to file a 1040A or EZ?”  Caroline</a:t>
            </a:r>
            <a:r>
              <a:rPr lang="en-US" baseline="0" dirty="0" smtClean="0"/>
              <a:t> indicated she didn’t know the answer to that question.</a:t>
            </a:r>
            <a:endParaRPr lang="en-US" dirty="0" smtClean="0"/>
          </a:p>
          <a:p>
            <a:endParaRPr lang="en-US" dirty="0"/>
          </a:p>
          <a:p>
            <a:r>
              <a:rPr lang="en-US" dirty="0" smtClean="0"/>
              <a:t>Can someone tell me why that might be important?  </a:t>
            </a:r>
            <a:r>
              <a:rPr lang="en-US" i="1" dirty="0" smtClean="0"/>
              <a:t>[yes, if someone’s income was within</a:t>
            </a:r>
            <a:r>
              <a:rPr lang="en-US" i="1" baseline="0" dirty="0" smtClean="0"/>
              <a:t> the income range of either simplified needs (assets excluded) or automatic zero EFC – this would meet one of three other criteria, if the answer is yes]</a:t>
            </a:r>
            <a:endParaRPr lang="en-US" i="1" dirty="0" smtClean="0"/>
          </a:p>
          <a:p>
            <a:endParaRPr lang="en-US" dirty="0"/>
          </a:p>
          <a:p>
            <a:endParaRPr lang="en-US" dirty="0"/>
          </a:p>
          <a:p>
            <a:endParaRPr lang="en-US" dirty="0"/>
          </a:p>
          <a:p>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dirty="0"/>
          </a:p>
          <a:p>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B8717E9-1E2D-4598-93CC-0031ED27F966}" type="slidenum">
              <a:rPr lang="en-US" smtClean="0"/>
              <a:t>23</a:t>
            </a:fld>
            <a:endParaRPr lang="en-US"/>
          </a:p>
        </p:txBody>
      </p:sp>
    </p:spTree>
    <p:extLst>
      <p:ext uri="{BB962C8B-B14F-4D97-AF65-F5344CB8AC3E}">
        <p14:creationId xmlns:p14="http://schemas.microsoft.com/office/powerpoint/2010/main" val="1718841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57150"/>
            <a:ext cx="2332038" cy="1749425"/>
          </a:xfrm>
        </p:spPr>
      </p:sp>
      <p:sp>
        <p:nvSpPr>
          <p:cNvPr id="3" name="Notes Placeholder 2"/>
          <p:cNvSpPr>
            <a:spLocks noGrp="1"/>
          </p:cNvSpPr>
          <p:nvPr>
            <p:ph type="body" idx="1"/>
          </p:nvPr>
        </p:nvSpPr>
        <p:spPr/>
        <p:txBody>
          <a:bodyPr/>
          <a:lstStyle/>
          <a:p>
            <a:r>
              <a:rPr lang="en-US" i="1" dirty="0" smtClean="0">
                <a:solidFill>
                  <a:srgbClr val="0070C0"/>
                </a:solidFill>
              </a:rPr>
              <a:t>NOTE</a:t>
            </a:r>
            <a:r>
              <a:rPr lang="en-US" i="1" baseline="0" dirty="0" smtClean="0">
                <a:solidFill>
                  <a:srgbClr val="0070C0"/>
                </a:solidFill>
              </a:rPr>
              <a:t> to presenter:  You can use your keyboard and type CNTL + (at the same time) and it will enlarge the slide. You can also then use your mouse to move the image to where you want to look.</a:t>
            </a:r>
          </a:p>
          <a:p>
            <a:endParaRPr lang="en-US" i="1" baseline="0" dirty="0" smtClean="0">
              <a:solidFill>
                <a:srgbClr val="0070C0"/>
              </a:solidFill>
            </a:endParaRPr>
          </a:p>
          <a:p>
            <a:r>
              <a:rPr lang="en-US" i="1" baseline="0" dirty="0" smtClean="0">
                <a:solidFill>
                  <a:srgbClr val="0070C0"/>
                </a:solidFill>
              </a:rPr>
              <a:t>When done, hit the ESC key just once – and you’ll be taken back to regular view.</a:t>
            </a:r>
          </a:p>
          <a:p>
            <a:endParaRPr lang="en-US" dirty="0" smtClean="0"/>
          </a:p>
          <a:p>
            <a:endParaRPr lang="en-US" dirty="0" smtClean="0"/>
          </a:p>
          <a:p>
            <a:r>
              <a:rPr lang="en-US" dirty="0" smtClean="0"/>
              <a:t>Let’s take a quick peek</a:t>
            </a:r>
            <a:r>
              <a:rPr lang="en-US" baseline="0" dirty="0" smtClean="0"/>
              <a:t> at </a:t>
            </a:r>
            <a:r>
              <a:rPr lang="en-US" dirty="0" smtClean="0"/>
              <a:t>Appendix B (pg. 27 of</a:t>
            </a:r>
            <a:r>
              <a:rPr lang="en-US" baseline="0" dirty="0" smtClean="0"/>
              <a:t> the tax transcript decoder).</a:t>
            </a:r>
          </a:p>
          <a:p>
            <a:endParaRPr lang="en-US" baseline="0" dirty="0" smtClean="0"/>
          </a:p>
          <a:p>
            <a:r>
              <a:rPr lang="en-US" b="1" baseline="0" dirty="0" smtClean="0">
                <a:solidFill>
                  <a:srgbClr val="C00000"/>
                </a:solidFill>
              </a:rPr>
              <a:t>[ click 1 ]  </a:t>
            </a:r>
            <a:r>
              <a:rPr lang="en-US" baseline="0" dirty="0" smtClean="0"/>
              <a:t>Caroline is an independent with dependents other than a spouse, so we’d look at Formula C.</a:t>
            </a:r>
          </a:p>
          <a:p>
            <a:endParaRPr lang="en-US" baseline="0" dirty="0" smtClean="0"/>
          </a:p>
          <a:p>
            <a:r>
              <a:rPr lang="en-US" baseline="0" dirty="0" smtClean="0"/>
              <a:t>Now… right off the bat she doesn’t qualify for either SNT or Auto-Zero EFC because her AGI is greater than 49,000…but if she did meet the income criteria (let’s say her AGI was $45,000) and had answered that funky question about being eligible to file a 1040EZ or A ‘no’ or ‘don’t know’ she would have missed out on having her assets excluded from the EFC calculation – that’s why it’s important to confirm the answer to this question.</a:t>
            </a:r>
          </a:p>
          <a:p>
            <a:endParaRPr lang="en-US" baseline="0" dirty="0" smtClean="0"/>
          </a:p>
          <a:p>
            <a:r>
              <a:rPr lang="en-US" baseline="0" dirty="0" smtClean="0"/>
              <a:t>You also might find that the reverse is true…that an applicant who answered YES to this question but shouldn’t have… could potentially have an incorrect EFC which might cause them to be eligible for need-based aid that they otherwise wouldn’t have qualified for.</a:t>
            </a:r>
          </a:p>
          <a:p>
            <a:endParaRPr lang="en-US" baseline="0" dirty="0" smtClean="0"/>
          </a:p>
          <a:p>
            <a:r>
              <a:rPr lang="en-US" baseline="0" dirty="0" smtClean="0"/>
              <a:t>Does that make sense?</a:t>
            </a:r>
          </a:p>
          <a:p>
            <a:endParaRPr lang="en-US" baseline="0" dirty="0" smtClean="0"/>
          </a:p>
          <a:p>
            <a:endParaRPr lang="en-US" baseline="0" dirty="0" smtClean="0"/>
          </a:p>
          <a:p>
            <a:endParaRPr lang="en-US" dirty="0" smtClean="0"/>
          </a:p>
          <a:p>
            <a:endParaRPr lang="en-US" dirty="0"/>
          </a:p>
          <a:p>
            <a:endParaRPr lang="en-US" dirty="0"/>
          </a:p>
          <a:p>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dirty="0"/>
          </a:p>
          <a:p>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B8717E9-1E2D-4598-93CC-0031ED27F966}" type="slidenum">
              <a:rPr lang="en-US" smtClean="0"/>
              <a:t>24</a:t>
            </a:fld>
            <a:endParaRPr lang="en-US"/>
          </a:p>
        </p:txBody>
      </p:sp>
    </p:spTree>
    <p:extLst>
      <p:ext uri="{BB962C8B-B14F-4D97-AF65-F5344CB8AC3E}">
        <p14:creationId xmlns:p14="http://schemas.microsoft.com/office/powerpoint/2010/main" val="234846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57150"/>
            <a:ext cx="2332038" cy="1749425"/>
          </a:xfrm>
        </p:spPr>
      </p:sp>
      <p:sp>
        <p:nvSpPr>
          <p:cNvPr id="3" name="Notes Placeholder 2"/>
          <p:cNvSpPr>
            <a:spLocks noGrp="1"/>
          </p:cNvSpPr>
          <p:nvPr>
            <p:ph type="body" idx="1"/>
          </p:nvPr>
        </p:nvSpPr>
        <p:spPr/>
        <p:txBody>
          <a:bodyPr/>
          <a:lstStyle/>
          <a:p>
            <a:r>
              <a:rPr lang="en-US" dirty="0" smtClean="0"/>
              <a:t>So what can </a:t>
            </a:r>
            <a:r>
              <a:rPr lang="en-US" dirty="0"/>
              <a:t>we use us to help determine the correct answer to this question?</a:t>
            </a:r>
          </a:p>
          <a:p>
            <a:endParaRPr lang="en-US" dirty="0" smtClean="0"/>
          </a:p>
          <a:p>
            <a:r>
              <a:rPr lang="en-US" dirty="0" smtClean="0"/>
              <a:t>Appendix C, starting on page 28 of the Tax Transcript Decoder</a:t>
            </a:r>
            <a:endParaRPr lang="en-US" dirty="0"/>
          </a:p>
          <a:p>
            <a:endParaRPr lang="en-US" dirty="0"/>
          </a:p>
          <a:p>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dirty="0"/>
          </a:p>
          <a:p>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B8717E9-1E2D-4598-93CC-0031ED27F966}" type="slidenum">
              <a:rPr lang="en-US" smtClean="0"/>
              <a:t>25</a:t>
            </a:fld>
            <a:endParaRPr lang="en-US"/>
          </a:p>
        </p:txBody>
      </p:sp>
    </p:spTree>
    <p:extLst>
      <p:ext uri="{BB962C8B-B14F-4D97-AF65-F5344CB8AC3E}">
        <p14:creationId xmlns:p14="http://schemas.microsoft.com/office/powerpoint/2010/main" val="2841061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i="1" dirty="0" smtClean="0">
                <a:solidFill>
                  <a:srgbClr val="0070C0"/>
                </a:solidFill>
              </a:rPr>
              <a:t>--4</a:t>
            </a:r>
            <a:r>
              <a:rPr lang="en-US" i="1" baseline="0" dirty="0" smtClean="0">
                <a:solidFill>
                  <a:srgbClr val="0070C0"/>
                </a:solidFill>
              </a:rPr>
              <a:t> clicks--</a:t>
            </a:r>
          </a:p>
          <a:p>
            <a:r>
              <a:rPr lang="en-US" baseline="0" dirty="0" smtClean="0"/>
              <a:t>The most efficient way to start is with the income criteria. </a:t>
            </a:r>
            <a:r>
              <a:rPr lang="en-US" b="1" baseline="0" dirty="0" smtClean="0">
                <a:solidFill>
                  <a:srgbClr val="C00000"/>
                </a:solidFill>
              </a:rPr>
              <a:t>[click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Is the amount on line 43 less than $100,000?  [No…so we move to the next item] </a:t>
            </a:r>
            <a:r>
              <a:rPr lang="en-US" b="1" baseline="0" dirty="0" smtClean="0">
                <a:solidFill>
                  <a:srgbClr val="C00000"/>
                </a:solidFill>
              </a:rPr>
              <a:t>[click 2]</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Starting with line 10 on the 1040 and working our way down, is there an amount (other than zero) on any of the lines in the first section?  Yes…</a:t>
            </a:r>
            <a:r>
              <a:rPr lang="en-US" b="1" baseline="0" dirty="0" smtClean="0">
                <a:solidFill>
                  <a:srgbClr val="C00000"/>
                </a:solidFill>
              </a:rPr>
              <a:t>[click 3] </a:t>
            </a:r>
            <a:r>
              <a:rPr lang="en-US" b="0" baseline="0" dirty="0" smtClean="0"/>
              <a:t>b</a:t>
            </a:r>
            <a:r>
              <a:rPr lang="en-US" baseline="0" dirty="0" smtClean="0"/>
              <a:t>usiness income.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don’t have to look any further. The answer to whether or not Caroline was ‘eligible to file a 1040A or EZ is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[click 4] </a:t>
            </a:r>
            <a:r>
              <a:rPr lang="en-US" baseline="0" dirty="0" smtClean="0"/>
              <a:t>NO…because of the business income.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Oh, and if you’d prefer a color-coded visual aid, you’ll see starting on pg. 29 I’ve given you just that. And following that on page 31 you’ll find the corresponding color-coded tax return transcript.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R="0" lvl="0" algn="l" defTabSz="914400" rtl="0" eaLnBrk="1" fontAlgn="auto" latinLnBrk="0" hangingPunct="1">
              <a:lnSpc>
                <a:spcPct val="100000"/>
              </a:lnSpc>
              <a:spcBef>
                <a:spcPts val="0"/>
              </a:spcBef>
              <a:spcAft>
                <a:spcPts val="0"/>
              </a:spcAft>
              <a:buClrTx/>
              <a:buSzTx/>
              <a:tabLst/>
              <a:defRPr/>
            </a:pPr>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26</a:t>
            </a:fld>
            <a:endParaRPr lang="en-US"/>
          </a:p>
        </p:txBody>
      </p:sp>
    </p:spTree>
    <p:extLst>
      <p:ext uri="{BB962C8B-B14F-4D97-AF65-F5344CB8AC3E}">
        <p14:creationId xmlns:p14="http://schemas.microsoft.com/office/powerpoint/2010/main" val="2786065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57150"/>
            <a:ext cx="2332038" cy="1749425"/>
          </a:xfrm>
        </p:spPr>
      </p:sp>
      <p:sp>
        <p:nvSpPr>
          <p:cNvPr id="3" name="Notes Placeholder 2"/>
          <p:cNvSpPr>
            <a:spLocks noGrp="1"/>
          </p:cNvSpPr>
          <p:nvPr>
            <p:ph type="body" idx="1"/>
          </p:nvPr>
        </p:nvSpPr>
        <p:spPr/>
        <p:txBody>
          <a:bodyPr/>
          <a:lstStyle/>
          <a:p>
            <a:r>
              <a:rPr lang="en-US" i="1" dirty="0" smtClean="0">
                <a:solidFill>
                  <a:srgbClr val="0070C0"/>
                </a:solidFill>
              </a:rPr>
              <a:t>--5 clicks--</a:t>
            </a:r>
          </a:p>
          <a:p>
            <a:endParaRPr lang="en-US" dirty="0" smtClean="0"/>
          </a:p>
          <a:p>
            <a:r>
              <a:rPr lang="en-US" b="1" dirty="0" smtClean="0">
                <a:solidFill>
                  <a:srgbClr val="C00000"/>
                </a:solidFill>
              </a:rPr>
              <a:t>[click 1]  </a:t>
            </a:r>
            <a:r>
              <a:rPr lang="en-US" dirty="0" smtClean="0"/>
              <a:t>So we would correct the answer from ‘don’t know’ to ‘no’ – even</a:t>
            </a:r>
            <a:r>
              <a:rPr lang="en-US" baseline="0" dirty="0" smtClean="0"/>
              <a:t> though (in this case) changing the answer won’t affect the EFC (because her AGI is above the limit), it would be a good practice to make the change while we are making our other corrections for Caroline.</a:t>
            </a:r>
          </a:p>
          <a:p>
            <a:endParaRPr lang="en-US" baseline="0" dirty="0" smtClean="0"/>
          </a:p>
          <a:p>
            <a:r>
              <a:rPr lang="en-US" baseline="0" dirty="0" smtClean="0"/>
              <a:t>Also, just so you know, an answer of “don’t know” to this question equals “no” when the EFC calculation is done.</a:t>
            </a:r>
          </a:p>
          <a:p>
            <a:endParaRPr lang="en-US" baseline="0" dirty="0" smtClean="0"/>
          </a:p>
          <a:p>
            <a:r>
              <a:rPr lang="en-US" b="1" dirty="0" smtClean="0">
                <a:solidFill>
                  <a:srgbClr val="C00000"/>
                </a:solidFill>
              </a:rPr>
              <a:t>[click 2] </a:t>
            </a:r>
            <a:r>
              <a:rPr lang="en-US" b="0" dirty="0" smtClean="0">
                <a:solidFill>
                  <a:schemeClr val="tx1"/>
                </a:solidFill>
              </a:rPr>
              <a:t>Ok…so</a:t>
            </a:r>
            <a:r>
              <a:rPr lang="en-US" b="0" baseline="0" dirty="0" smtClean="0">
                <a:solidFill>
                  <a:schemeClr val="tx1"/>
                </a:solidFill>
              </a:rPr>
              <a:t> why are we looking at ‘wages earned’  for someone who is selected for V1 and is a tax filer?  Because we have information on the 1040 that potentially could be conflicting information.</a:t>
            </a:r>
          </a:p>
          <a:p>
            <a:endParaRPr lang="en-US" b="0" baseline="0" dirty="0" smtClean="0">
              <a:solidFill>
                <a:schemeClr val="tx1"/>
              </a:solidFill>
            </a:endParaRPr>
          </a:p>
          <a:p>
            <a:r>
              <a:rPr lang="en-US" b="0" baseline="0" dirty="0" smtClean="0">
                <a:solidFill>
                  <a:schemeClr val="tx1"/>
                </a:solidFill>
              </a:rPr>
              <a:t>The FAFSA instructions say that wages earned for a 1040 filer can be found on lines 7 + 12 + 18. </a:t>
            </a:r>
          </a:p>
          <a:p>
            <a:pPr marL="171450" indent="-171450">
              <a:buFont typeface="Arial" panose="020B0604020202020204" pitchFamily="34" charset="0"/>
              <a:buChar char="•"/>
            </a:pPr>
            <a:r>
              <a:rPr lang="en-US" b="0" baseline="0" dirty="0" smtClean="0">
                <a:solidFill>
                  <a:schemeClr val="tx1"/>
                </a:solidFill>
              </a:rPr>
              <a:t>What do lines 7 + 12 + 18 add up to for Caroline? [112,472]</a:t>
            </a:r>
          </a:p>
          <a:p>
            <a:pPr marL="171450" indent="-171450">
              <a:buFont typeface="Arial" panose="020B0604020202020204" pitchFamily="34" charset="0"/>
              <a:buChar char="•"/>
            </a:pPr>
            <a:r>
              <a:rPr lang="en-US" b="0" baseline="0" dirty="0" smtClean="0">
                <a:solidFill>
                  <a:schemeClr val="tx1"/>
                </a:solidFill>
              </a:rPr>
              <a:t>What was reported on the FAFSA totals [113,964]</a:t>
            </a:r>
          </a:p>
          <a:p>
            <a:pPr marL="171450" indent="-171450">
              <a:buFont typeface="Arial" panose="020B0604020202020204" pitchFamily="34" charset="0"/>
              <a:buChar char="•"/>
            </a:pPr>
            <a:r>
              <a:rPr lang="en-US" b="0" baseline="0" dirty="0" smtClean="0">
                <a:solidFill>
                  <a:schemeClr val="tx1"/>
                </a:solidFill>
              </a:rPr>
              <a:t>By looking at the paper return, can you clearly discern how much of that total is attributed to Caroline and what belongs to her spouse? </a:t>
            </a:r>
            <a:r>
              <a:rPr lang="en-US" b="1" dirty="0">
                <a:solidFill>
                  <a:srgbClr val="C00000"/>
                </a:solidFill>
              </a:rPr>
              <a:t>[click </a:t>
            </a:r>
            <a:r>
              <a:rPr lang="en-US" b="1" dirty="0" smtClean="0">
                <a:solidFill>
                  <a:srgbClr val="C00000"/>
                </a:solidFill>
              </a:rPr>
              <a:t>3] </a:t>
            </a:r>
            <a:endParaRPr lang="en-US" b="0" baseline="0"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solidFill>
                  <a:schemeClr val="tx1"/>
                </a:solidFill>
              </a:rPr>
              <a:t>No, not really. </a:t>
            </a:r>
            <a:r>
              <a:rPr lang="en-US" b="1" dirty="0" smtClean="0">
                <a:solidFill>
                  <a:srgbClr val="C00000"/>
                </a:solidFill>
              </a:rPr>
              <a:t>[click 4] </a:t>
            </a:r>
            <a:endParaRPr lang="en-US" b="0" baseline="0" dirty="0" smtClean="0">
              <a:solidFill>
                <a:schemeClr val="tx1"/>
              </a:solidFill>
            </a:endParaRPr>
          </a:p>
          <a:p>
            <a:pPr marL="171450" indent="-171450">
              <a:buFont typeface="Arial" panose="020B0604020202020204" pitchFamily="34" charset="0"/>
              <a:buChar char="•"/>
            </a:pPr>
            <a:r>
              <a:rPr lang="en-US" b="0" baseline="0" dirty="0" smtClean="0">
                <a:solidFill>
                  <a:schemeClr val="tx1"/>
                </a:solidFill>
              </a:rPr>
              <a:t>The spouse’s wages of 102,294 match line 7, but Caroline’s wages reported on her FAFSA do not match what’s on the 1040.</a:t>
            </a:r>
          </a:p>
          <a:p>
            <a:pPr marL="171450" indent="-171450">
              <a:buFont typeface="Arial" panose="020B0604020202020204" pitchFamily="34" charset="0"/>
              <a:buChar char="•"/>
            </a:pPr>
            <a:r>
              <a:rPr lang="en-US" b="0" baseline="0" dirty="0" smtClean="0">
                <a:solidFill>
                  <a:schemeClr val="tx1"/>
                </a:solidFill>
              </a:rPr>
              <a:t>So you’d have to collect W-2s, maybe a schedule C and/or a written/signed statement indicating the correct amounts. In this case, more likely than not the business income on line 7 belongs solely to Caroline, but we can’t say that with all certainty.</a:t>
            </a:r>
          </a:p>
          <a:p>
            <a:pPr marL="628650" lvl="1" indent="-171450">
              <a:buFont typeface="Arial" panose="020B0604020202020204" pitchFamily="34" charset="0"/>
              <a:buChar char="•"/>
            </a:pPr>
            <a:r>
              <a:rPr lang="en-US" b="0" baseline="0" dirty="0" smtClean="0">
                <a:solidFill>
                  <a:schemeClr val="tx1"/>
                </a:solidFill>
              </a:rPr>
              <a:t>Here’s where having a tax transcript can actually help.  When you get a tax transcript you get all of the schedules as well as pg. 1 and pg. 2 information.</a:t>
            </a:r>
          </a:p>
          <a:p>
            <a:pPr marL="628650" lvl="1" indent="-171450">
              <a:buFont typeface="Arial" panose="020B0604020202020204" pitchFamily="34" charset="0"/>
              <a:buChar char="•"/>
            </a:pPr>
            <a:r>
              <a:rPr lang="en-US" b="0" baseline="0" dirty="0" smtClean="0">
                <a:solidFill>
                  <a:schemeClr val="tx1"/>
                </a:solidFill>
              </a:rPr>
              <a:t>In Caroline’s case, there’s business income on line 12 – a schedule C or C-EZ would tell us if the income belongs to her or to her husband and might help to clear up the conflict.</a:t>
            </a:r>
          </a:p>
          <a:p>
            <a:endParaRPr lang="en-US" dirty="0"/>
          </a:p>
          <a:p>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dirty="0"/>
          </a:p>
          <a:p>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B8717E9-1E2D-4598-93CC-0031ED27F966}" type="slidenum">
              <a:rPr lang="en-US" smtClean="0"/>
              <a:t>27</a:t>
            </a:fld>
            <a:endParaRPr lang="en-US"/>
          </a:p>
        </p:txBody>
      </p:sp>
    </p:spTree>
    <p:extLst>
      <p:ext uri="{BB962C8B-B14F-4D97-AF65-F5344CB8AC3E}">
        <p14:creationId xmlns:p14="http://schemas.microsoft.com/office/powerpoint/2010/main" val="1398004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57150"/>
            <a:ext cx="2332038" cy="1749425"/>
          </a:xfrm>
        </p:spPr>
      </p:sp>
      <p:sp>
        <p:nvSpPr>
          <p:cNvPr id="3" name="Notes Placeholder 2"/>
          <p:cNvSpPr>
            <a:spLocks noGrp="1"/>
          </p:cNvSpPr>
          <p:nvPr>
            <p:ph type="body" idx="1"/>
          </p:nvPr>
        </p:nvSpPr>
        <p:spPr/>
        <p:txBody>
          <a:bodyPr/>
          <a:lstStyle/>
          <a:p>
            <a:r>
              <a:rPr lang="en-US" i="1" dirty="0" smtClean="0">
                <a:solidFill>
                  <a:srgbClr val="0070C0"/>
                </a:solidFill>
              </a:rPr>
              <a:t>--2 clicks--</a:t>
            </a:r>
          </a:p>
          <a:p>
            <a:pPr lvl="1"/>
            <a:r>
              <a:rPr lang="en-US" dirty="0"/>
              <a:t>As an example, take a look at pg. </a:t>
            </a:r>
            <a:r>
              <a:rPr lang="en-US" dirty="0" smtClean="0"/>
              <a:t>16 </a:t>
            </a:r>
            <a:r>
              <a:rPr lang="en-US" dirty="0"/>
              <a:t>of the tax transcript decoder.</a:t>
            </a:r>
          </a:p>
          <a:p>
            <a:pPr marL="628650" lvl="1" indent="-171450">
              <a:buFont typeface="Arial" panose="020B0604020202020204" pitchFamily="34" charset="0"/>
              <a:buChar char="•"/>
            </a:pPr>
            <a:r>
              <a:rPr lang="en-US" dirty="0" smtClean="0"/>
              <a:t>You’ll see there’s an amount for business income of $5,757</a:t>
            </a:r>
          </a:p>
          <a:p>
            <a:pPr lvl="1"/>
            <a:endParaRPr lang="en-US" dirty="0"/>
          </a:p>
          <a:p>
            <a:pPr lvl="1"/>
            <a:r>
              <a:rPr lang="en-US" b="1" dirty="0">
                <a:solidFill>
                  <a:srgbClr val="C00000"/>
                </a:solidFill>
              </a:rPr>
              <a:t>[click 1]</a:t>
            </a:r>
            <a:endParaRPr lang="en-US" dirty="0"/>
          </a:p>
          <a:p>
            <a:pPr lvl="1"/>
            <a:endParaRPr lang="en-US" dirty="0" smtClean="0"/>
          </a:p>
          <a:p>
            <a:pPr lvl="1"/>
            <a:r>
              <a:rPr lang="en-US" dirty="0" smtClean="0"/>
              <a:t>Now take a look at pg. 19…do you see </a:t>
            </a:r>
            <a:r>
              <a:rPr lang="en-US" dirty="0"/>
              <a:t>the third section titled ‘Schedule C—Profit or Loss From </a:t>
            </a:r>
            <a:r>
              <a:rPr lang="en-US" dirty="0" smtClean="0"/>
              <a:t>Business?</a:t>
            </a:r>
          </a:p>
          <a:p>
            <a:pPr marL="628650" lvl="1" indent="-171450">
              <a:buFont typeface="Arial" panose="020B0604020202020204" pitchFamily="34" charset="0"/>
              <a:buChar char="•"/>
            </a:pPr>
            <a:r>
              <a:rPr lang="en-US" dirty="0" smtClean="0"/>
              <a:t>There’s an </a:t>
            </a:r>
            <a:r>
              <a:rPr lang="en-US" dirty="0"/>
              <a:t>SSN that will help to match the business income with the correct tax filer</a:t>
            </a:r>
            <a:r>
              <a:rPr lang="en-US" dirty="0" smtClean="0"/>
              <a:t>.</a:t>
            </a:r>
          </a:p>
          <a:p>
            <a:pPr lvl="1"/>
            <a:endParaRPr lang="en-US" dirty="0" smtClean="0"/>
          </a:p>
          <a:p>
            <a:pPr lvl="1"/>
            <a:r>
              <a:rPr lang="en-US" b="1" dirty="0">
                <a:solidFill>
                  <a:srgbClr val="C00000"/>
                </a:solidFill>
              </a:rPr>
              <a:t>[click </a:t>
            </a:r>
            <a:r>
              <a:rPr lang="en-US" b="1" dirty="0" smtClean="0">
                <a:solidFill>
                  <a:srgbClr val="C00000"/>
                </a:solidFill>
              </a:rPr>
              <a:t>2]</a:t>
            </a:r>
            <a:endParaRPr lang="en-US" dirty="0"/>
          </a:p>
          <a:p>
            <a:pPr lvl="1"/>
            <a:endParaRPr lang="en-US" dirty="0"/>
          </a:p>
          <a:p>
            <a:pPr lvl="1"/>
            <a:r>
              <a:rPr lang="en-US" dirty="0" smtClean="0"/>
              <a:t>With this example you can see that the figures match and we would know who to attribute the income to.</a:t>
            </a:r>
            <a:endParaRPr lang="en-US" dirty="0"/>
          </a:p>
          <a:p>
            <a:pPr lvl="1"/>
            <a:endParaRPr lang="en-US" dirty="0" smtClean="0"/>
          </a:p>
          <a:p>
            <a:pPr lvl="1"/>
            <a:endParaRPr lang="en-US" dirty="0"/>
          </a:p>
          <a:p>
            <a:endParaRPr lang="en-US" dirty="0" smtClean="0"/>
          </a:p>
          <a:p>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dirty="0"/>
          </a:p>
          <a:p>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B8717E9-1E2D-4598-93CC-0031ED27F966}" type="slidenum">
              <a:rPr lang="en-US" smtClean="0"/>
              <a:t>28</a:t>
            </a:fld>
            <a:endParaRPr lang="en-US"/>
          </a:p>
        </p:txBody>
      </p:sp>
    </p:spTree>
    <p:extLst>
      <p:ext uri="{BB962C8B-B14F-4D97-AF65-F5344CB8AC3E}">
        <p14:creationId xmlns:p14="http://schemas.microsoft.com/office/powerpoint/2010/main" val="2271249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4" name="Slide Number Placeholder 3"/>
          <p:cNvSpPr>
            <a:spLocks noGrp="1"/>
          </p:cNvSpPr>
          <p:nvPr>
            <p:ph type="sldNum" sz="quarter" idx="10"/>
          </p:nvPr>
        </p:nvSpPr>
        <p:spPr/>
        <p:txBody>
          <a:bodyPr/>
          <a:lstStyle/>
          <a:p>
            <a:fld id="{E6B781F6-8C05-4416-8FEA-2FA624A6C2AC}" type="slidenum">
              <a:rPr lang="en-US" smtClean="0">
                <a:solidFill>
                  <a:prstClr val="black"/>
                </a:solidFill>
              </a:rPr>
              <a:pPr/>
              <a:t>29</a:t>
            </a:fld>
            <a:endParaRPr lang="en-US">
              <a:solidFill>
                <a:prstClr val="black"/>
              </a:solidFill>
            </a:endParaRPr>
          </a:p>
        </p:txBody>
      </p:sp>
      <p:sp>
        <p:nvSpPr>
          <p:cNvPr id="5" name="Notes Placeholder 2"/>
          <p:cNvSpPr>
            <a:spLocks noGrp="1"/>
          </p:cNvSpPr>
          <p:nvPr>
            <p:ph type="body" idx="3"/>
          </p:nvPr>
        </p:nvSpPr>
        <p:spPr>
          <a:xfrm>
            <a:off x="221953" y="1699285"/>
            <a:ext cx="6658571" cy="7059633"/>
          </a:xfrm>
        </p:spPr>
        <p:txBody>
          <a:bodyPr/>
          <a:lstStyle/>
          <a:p>
            <a:pPr marL="0" lvl="1"/>
            <a:r>
              <a:rPr lang="en-US" dirty="0" smtClean="0"/>
              <a:t>Just a few more things you might want to note</a:t>
            </a:r>
            <a:r>
              <a:rPr lang="en-US" baseline="0" dirty="0" smtClean="0"/>
              <a:t> in the blank area on pg. 18.  In reviewing a paper return (or even a tax transcript), you’ll also want to consider things like:</a:t>
            </a:r>
          </a:p>
          <a:p>
            <a:pPr marL="171450" lvl="1" indent="-171450">
              <a:buFont typeface="Arial" panose="020B0604020202020204" pitchFamily="34" charset="0"/>
              <a:buChar char="•"/>
            </a:pPr>
            <a:r>
              <a:rPr lang="en-US" baseline="0" dirty="0" smtClean="0"/>
              <a:t>Is the paper return signed?</a:t>
            </a:r>
          </a:p>
          <a:p>
            <a:pPr marL="171450" lvl="1" indent="-171450">
              <a:buFont typeface="Arial" panose="020B0604020202020204" pitchFamily="34" charset="0"/>
              <a:buChar char="•"/>
            </a:pPr>
            <a:r>
              <a:rPr lang="en-US" baseline="0" dirty="0" smtClean="0"/>
              <a:t>Do you have the correct tax year?  This can get tricky with the implementation of prior, prior year income.</a:t>
            </a:r>
          </a:p>
          <a:p>
            <a:pPr marL="628650" lvl="2" indent="-171450">
              <a:buFont typeface="Arial" panose="020B0604020202020204" pitchFamily="34" charset="0"/>
              <a:buChar char="•"/>
            </a:pPr>
            <a:r>
              <a:rPr lang="en-US" baseline="0" dirty="0" smtClean="0"/>
              <a:t>Families are used to providing you with current tax year information, so don’t be surprised if you get some 2016 paper returns or transcripts instead of 2015. ALWAYS check that you have the correct year BEFORE you start/complete verification.</a:t>
            </a:r>
          </a:p>
          <a:p>
            <a:pPr marL="171450" lvl="1" indent="-171450">
              <a:buFont typeface="Arial" panose="020B0604020202020204" pitchFamily="34" charset="0"/>
              <a:buChar char="•"/>
            </a:pPr>
            <a:r>
              <a:rPr lang="en-US" baseline="0" dirty="0" smtClean="0"/>
              <a:t>Equally </a:t>
            </a:r>
            <a:r>
              <a:rPr lang="en-US" dirty="0" smtClean="0"/>
              <a:t>critical…make sure you have the correct tax filers information – this could get tricky with divorced/separated, remarried and/or married filers who file jointly.</a:t>
            </a:r>
            <a:endParaRPr lang="en-US" baseline="0" dirty="0" smtClean="0"/>
          </a:p>
          <a:p>
            <a:pPr marL="171450" lvl="1" indent="-171450">
              <a:buFont typeface="Arial" panose="020B0604020202020204" pitchFamily="34" charset="0"/>
              <a:buChar char="•"/>
            </a:pPr>
            <a:r>
              <a:rPr lang="en-US" baseline="0" dirty="0" smtClean="0"/>
              <a:t>Match the # of exemptions with the corresponding FAFSA question (student and/or parent) – correct if necessary.</a:t>
            </a:r>
          </a:p>
          <a:p>
            <a:pPr marL="171450" lvl="1" indent="-171450">
              <a:buFont typeface="Arial" panose="020B0604020202020204" pitchFamily="34" charset="0"/>
              <a:buChar char="•"/>
            </a:pPr>
            <a:r>
              <a:rPr lang="en-US" baseline="0" dirty="0" smtClean="0"/>
              <a:t>What if the assets are listed as zero on the ISIR, but there is interest or dividend income reported on the 1040 – this might or might not indicate conflicting information. It’s a little trickier now, than it was, because the FAFSA asks for assets as of the day the form is completed – which could have been Oct. 1, 2016. And you’re looking and interest and dividend income reported for tax year 2015.</a:t>
            </a:r>
          </a:p>
          <a:p>
            <a:pPr marL="171450" lvl="1" indent="-171450">
              <a:buFont typeface="Arial" panose="020B0604020202020204" pitchFamily="34" charset="0"/>
              <a:buChar char="•"/>
            </a:pPr>
            <a:endParaRPr lang="en-US" dirty="0" smtClean="0"/>
          </a:p>
          <a:p>
            <a:pPr marL="0" lvl="1"/>
            <a:endParaRPr lang="en-US" dirty="0" smtClean="0"/>
          </a:p>
          <a:p>
            <a:pPr marL="0" lvl="1"/>
            <a:r>
              <a:rPr lang="en-US" dirty="0" smtClean="0"/>
              <a:t>Was this case study helpful?  </a:t>
            </a:r>
          </a:p>
          <a:p>
            <a:pPr marL="0" lvl="1"/>
            <a:endParaRPr lang="en-US" dirty="0" smtClean="0"/>
          </a:p>
          <a:p>
            <a:pPr marL="0" lvl="1"/>
            <a:endParaRPr lang="en-US" dirty="0" smtClean="0"/>
          </a:p>
          <a:p>
            <a:pPr marL="0" lvl="1"/>
            <a:r>
              <a:rPr lang="en-US" dirty="0" smtClean="0"/>
              <a:t>My hope is that even some of you verification pros picked up a thing or two – maybe you were already checking these things, but chances are that not EVERYONE on your staff is.</a:t>
            </a:r>
          </a:p>
          <a:p>
            <a:endParaRPr lang="en-US" dirty="0" smtClean="0"/>
          </a:p>
          <a:p>
            <a:endParaRPr lang="en-US" dirty="0"/>
          </a:p>
          <a:p>
            <a:r>
              <a:rPr lang="en-US" dirty="0" smtClean="0"/>
              <a:t>[next slide]</a:t>
            </a:r>
            <a:endParaRPr lang="en-US" dirty="0"/>
          </a:p>
          <a:p>
            <a:endParaRPr lang="en-US" dirty="0"/>
          </a:p>
          <a:p>
            <a:pPr marL="171450" indent="-171450">
              <a:buFont typeface="Arial" panose="020B0604020202020204" pitchFamily="34" charset="0"/>
              <a:buChar char="•"/>
            </a:pPr>
            <a:endParaRPr lang="en-US" dirty="0"/>
          </a:p>
          <a:p>
            <a:endParaRPr lang="en-US" b="1" dirty="0" smtClean="0"/>
          </a:p>
          <a:p>
            <a:pPr marL="1543050" lvl="3" indent="-171450">
              <a:buFont typeface="Arial" panose="020B0604020202020204" pitchFamily="34" charset="0"/>
              <a:buChar char="•"/>
            </a:pPr>
            <a:endParaRPr lang="en-US" dirty="0"/>
          </a:p>
        </p:txBody>
      </p:sp>
    </p:spTree>
    <p:extLst>
      <p:ext uri="{BB962C8B-B14F-4D97-AF65-F5344CB8AC3E}">
        <p14:creationId xmlns:p14="http://schemas.microsoft.com/office/powerpoint/2010/main" val="201717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How to complete verification (beyond the scope of basic</a:t>
            </a:r>
            <a:r>
              <a:rPr lang="en-US" dirty="0" smtClean="0"/>
              <a:t> tax documents)</a:t>
            </a:r>
            <a:r>
              <a:rPr lang="en-US" baseline="0" dirty="0" smtClean="0"/>
              <a:t>, or cover all of the verification requirements</a:t>
            </a:r>
          </a:p>
          <a:p>
            <a:pPr marL="171450" indent="-171450">
              <a:buFont typeface="Arial" panose="020B0604020202020204" pitchFamily="34" charset="0"/>
              <a:buChar char="•"/>
            </a:pPr>
            <a:r>
              <a:rPr lang="en-US" baseline="0" dirty="0" smtClean="0"/>
              <a:t>Tax filing requirements (whether a person is required to file, what the correct filing status should be and whether or not someone can be claimed as an exemption)</a:t>
            </a:r>
          </a:p>
          <a:p>
            <a:pPr marL="171450" indent="-171450">
              <a:buFont typeface="Arial" panose="020B0604020202020204" pitchFamily="34" charset="0"/>
              <a:buChar char="•"/>
            </a:pPr>
            <a:r>
              <a:rPr lang="en-US" baseline="0" dirty="0" smtClean="0"/>
              <a:t>We’ll touch on conflicting information as it relates to reviewing a 1040, but won’t get into specifics like how to resolve 399 codes</a:t>
            </a:r>
          </a:p>
          <a:p>
            <a:pPr marL="171450" indent="-171450">
              <a:buFont typeface="Arial" panose="020B0604020202020204" pitchFamily="34" charset="0"/>
              <a:buChar char="•"/>
            </a:pPr>
            <a:r>
              <a:rPr lang="en-US" baseline="0" dirty="0" smtClean="0"/>
              <a:t>We also won’t be covering special situations like nonresidents or foreign tax returns.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We would LOVE to be able to cover everything, but we are limited by time.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 promise you won’t be disappointed.  So are we good?</a:t>
            </a:r>
          </a:p>
        </p:txBody>
      </p:sp>
      <p:sp>
        <p:nvSpPr>
          <p:cNvPr id="4" name="Slide Number Placeholder 3"/>
          <p:cNvSpPr>
            <a:spLocks noGrp="1"/>
          </p:cNvSpPr>
          <p:nvPr>
            <p:ph type="sldNum" sz="quarter" idx="10"/>
          </p:nvPr>
        </p:nvSpPr>
        <p:spPr/>
        <p:txBody>
          <a:bodyPr/>
          <a:lstStyle/>
          <a:p>
            <a:fld id="{E6B781F6-8C05-4416-8FEA-2FA624A6C2AC}" type="slidenum">
              <a:rPr lang="en-US" smtClean="0"/>
              <a:pPr/>
              <a:t>3</a:t>
            </a:fld>
            <a:endParaRPr lang="en-US"/>
          </a:p>
        </p:txBody>
      </p:sp>
    </p:spTree>
    <p:extLst>
      <p:ext uri="{BB962C8B-B14F-4D97-AF65-F5344CB8AC3E}">
        <p14:creationId xmlns:p14="http://schemas.microsoft.com/office/powerpoint/2010/main" val="2644053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smtClean="0">
                <a:solidFill>
                  <a:srgbClr val="0070C0"/>
                </a:solidFill>
              </a:rPr>
              <a:t>NOTE to presenter:  If you’re running short on time, let them know that the tax transcript basics are pretty straight-forward and that helpful information can be found on pg. H-21, under the IRS Revenue Service header.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xxx</a:t>
            </a:r>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30</a:t>
            </a:fld>
            <a:endParaRPr lang="en-US"/>
          </a:p>
        </p:txBody>
      </p:sp>
    </p:spTree>
    <p:extLst>
      <p:ext uri="{BB962C8B-B14F-4D97-AF65-F5344CB8AC3E}">
        <p14:creationId xmlns:p14="http://schemas.microsoft.com/office/powerpoint/2010/main" val="2383205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dirty="0" smtClean="0"/>
              <a:t>--11</a:t>
            </a:r>
            <a:r>
              <a:rPr lang="en-US" baseline="0" dirty="0" smtClean="0"/>
              <a:t> clicks--</a:t>
            </a:r>
            <a:endParaRPr lang="en-US" dirty="0"/>
          </a:p>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31</a:t>
            </a:fld>
            <a:endParaRPr lang="en-US"/>
          </a:p>
        </p:txBody>
      </p:sp>
      <p:sp>
        <p:nvSpPr>
          <p:cNvPr id="7" name="Notes Placeholder 2"/>
          <p:cNvSpPr txBox="1">
            <a:spLocks/>
          </p:cNvSpPr>
          <p:nvPr/>
        </p:nvSpPr>
        <p:spPr>
          <a:xfrm>
            <a:off x="198437" y="1851685"/>
            <a:ext cx="6658571" cy="7059633"/>
          </a:xfrm>
          <a:prstGeom prst="rect">
            <a:avLst/>
          </a:prstGeom>
        </p:spPr>
        <p:txBody>
          <a:bodyPr vert="horz" lIns="88898" tIns="44449" rIns="88898" bIns="44449"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buFont typeface="Arial" panose="020B0604020202020204" pitchFamily="34" charset="0"/>
              <a:buNone/>
            </a:pPr>
            <a:r>
              <a:rPr lang="en-US" i="1" dirty="0" smtClean="0">
                <a:solidFill>
                  <a:srgbClr val="0070C0"/>
                </a:solidFill>
              </a:rPr>
              <a:t>NOTE to presenter:  If you’re running short on time, let them know that the tax transcript basics are pretty straight-forward and that helpful information can be found on pg. H-21, under the IRS Revenue Service header.</a:t>
            </a:r>
          </a:p>
          <a:p>
            <a:pPr>
              <a:buFont typeface="Arial" panose="020B0604020202020204" pitchFamily="34" charset="0"/>
              <a:buNone/>
            </a:pPr>
            <a:endParaRPr lang="en-US" dirty="0" smtClean="0"/>
          </a:p>
          <a:p>
            <a:pPr>
              <a:buFont typeface="Arial" panose="020B0604020202020204" pitchFamily="34" charset="0"/>
              <a:buNone/>
            </a:pPr>
            <a:r>
              <a:rPr lang="en-US" dirty="0" smtClean="0"/>
              <a:t>These are the most common types of transcripts you can obtain from the IRS</a:t>
            </a:r>
          </a:p>
          <a:p>
            <a:pPr>
              <a:buFont typeface="Arial" panose="020B0604020202020204" pitchFamily="34" charset="0"/>
              <a:buNone/>
            </a:pPr>
            <a:endParaRPr lang="en-US" dirty="0"/>
          </a:p>
          <a:p>
            <a:pPr>
              <a:buFont typeface="Arial" panose="020B0604020202020204" pitchFamily="34" charset="0"/>
              <a:buNone/>
            </a:pPr>
            <a:r>
              <a:rPr lang="en-US" dirty="0" smtClean="0"/>
              <a:t>Of the first three, which can be used for verification?</a:t>
            </a:r>
          </a:p>
          <a:p>
            <a:pPr>
              <a:buFont typeface="Arial" panose="020B0604020202020204" pitchFamily="34" charset="0"/>
              <a:buNone/>
            </a:pPr>
            <a:endParaRPr lang="en-US" dirty="0"/>
          </a:p>
          <a:p>
            <a:pPr>
              <a:buFont typeface="Arial" panose="020B0604020202020204" pitchFamily="34" charset="0"/>
              <a:buNone/>
            </a:pPr>
            <a:r>
              <a:rPr lang="en-US" dirty="0" smtClean="0"/>
              <a:t>The account transcript can’t be used because it doesn’t contain all of the necessary information.</a:t>
            </a:r>
          </a:p>
          <a:p>
            <a:pPr>
              <a:buFont typeface="Arial" panose="020B0604020202020204" pitchFamily="34" charset="0"/>
              <a:buNone/>
            </a:pPr>
            <a:endParaRPr lang="en-US" dirty="0"/>
          </a:p>
          <a:p>
            <a:pPr>
              <a:buFont typeface="Arial" panose="020B0604020202020204" pitchFamily="34" charset="0"/>
              <a:buNone/>
            </a:pPr>
            <a:r>
              <a:rPr lang="en-US" dirty="0" smtClean="0"/>
              <a:t>The Record of Account can be used because it includes the entire detail from the return transcript + other information</a:t>
            </a:r>
            <a:endParaRPr lang="en-US" dirty="0"/>
          </a:p>
        </p:txBody>
      </p:sp>
    </p:spTree>
    <p:extLst>
      <p:ext uri="{BB962C8B-B14F-4D97-AF65-F5344CB8AC3E}">
        <p14:creationId xmlns:p14="http://schemas.microsoft.com/office/powerpoint/2010/main" val="1965796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dirty="0"/>
              <a:t>AVG-82 (Verification) – see two </a:t>
            </a:r>
            <a:r>
              <a:rPr lang="en-US" dirty="0" smtClean="0"/>
              <a:t>sidebars</a:t>
            </a:r>
          </a:p>
          <a:p>
            <a:endParaRPr lang="en-US" dirty="0" smtClean="0"/>
          </a:p>
          <a:p>
            <a:r>
              <a:rPr lang="en-US" dirty="0" smtClean="0"/>
              <a:t>Form 4506T-EZ: Short Form Request for Individual Tax Return Transcript</a:t>
            </a:r>
          </a:p>
          <a:p>
            <a:pPr marL="171450" indent="-171450">
              <a:buFont typeface="Arial" panose="020B0604020202020204" pitchFamily="34" charset="0"/>
              <a:buChar char="•"/>
            </a:pPr>
            <a:r>
              <a:rPr lang="en-US" dirty="0" smtClean="0"/>
              <a:t>Can mail or fax</a:t>
            </a:r>
          </a:p>
          <a:p>
            <a:pPr marL="171450" indent="-171450">
              <a:buFont typeface="Arial" panose="020B0604020202020204" pitchFamily="34" charset="0"/>
              <a:buChar char="•"/>
            </a:pPr>
            <a:r>
              <a:rPr lang="en-US" dirty="0" smtClean="0"/>
              <a:t>Tax Return Transcript ONLY</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Use 4506T to request a transcript or other return information</a:t>
            </a:r>
            <a:endParaRPr lang="en-US" dirty="0"/>
          </a:p>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32</a:t>
            </a:fld>
            <a:endParaRPr lang="en-US"/>
          </a:p>
        </p:txBody>
      </p:sp>
    </p:spTree>
    <p:extLst>
      <p:ext uri="{BB962C8B-B14F-4D97-AF65-F5344CB8AC3E}">
        <p14:creationId xmlns:p14="http://schemas.microsoft.com/office/powerpoint/2010/main" val="1556098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33</a:t>
            </a:fld>
            <a:endParaRPr lang="en-US"/>
          </a:p>
        </p:txBody>
      </p:sp>
    </p:spTree>
    <p:extLst>
      <p:ext uri="{BB962C8B-B14F-4D97-AF65-F5344CB8AC3E}">
        <p14:creationId xmlns:p14="http://schemas.microsoft.com/office/powerpoint/2010/main" val="974236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34</a:t>
            </a:fld>
            <a:endParaRPr lang="en-US"/>
          </a:p>
        </p:txBody>
      </p:sp>
    </p:spTree>
    <p:extLst>
      <p:ext uri="{BB962C8B-B14F-4D97-AF65-F5344CB8AC3E}">
        <p14:creationId xmlns:p14="http://schemas.microsoft.com/office/powerpoint/2010/main" val="2621034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35</a:t>
            </a:fld>
            <a:endParaRPr lang="en-US"/>
          </a:p>
        </p:txBody>
      </p:sp>
    </p:spTree>
    <p:extLst>
      <p:ext uri="{BB962C8B-B14F-4D97-AF65-F5344CB8AC3E}">
        <p14:creationId xmlns:p14="http://schemas.microsoft.com/office/powerpoint/2010/main" val="33857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dirty="0"/>
              <a:t>Earlier I mentioned Appendix E in the Tax Transcript</a:t>
            </a:r>
            <a:r>
              <a:rPr lang="en-US" baseline="0" dirty="0"/>
              <a:t> Decoder document – There you will find a list of what new users, first-time users and returning users need in order to access their tax information online.</a:t>
            </a:r>
          </a:p>
          <a:p>
            <a:endParaRPr lang="en-US" baseline="0" dirty="0"/>
          </a:p>
          <a:p>
            <a:r>
              <a:rPr lang="en-US" baseline="0" dirty="0"/>
              <a:t>1. Name</a:t>
            </a:r>
          </a:p>
          <a:p>
            <a:r>
              <a:rPr lang="en-US" baseline="0" dirty="0"/>
              <a:t>2. Email address &gt; confirmation code sent to email</a:t>
            </a:r>
          </a:p>
          <a:p>
            <a:r>
              <a:rPr lang="en-US" baseline="0" dirty="0"/>
              <a:t>3. DOB</a:t>
            </a:r>
          </a:p>
          <a:p>
            <a:endParaRPr lang="en-US" baseline="0" dirty="0"/>
          </a:p>
          <a:p>
            <a:r>
              <a:rPr lang="en-US" baseline="0" dirty="0"/>
              <a:t>4. SSN or ITIN</a:t>
            </a:r>
          </a:p>
          <a:p>
            <a:r>
              <a:rPr lang="en-US" baseline="0" dirty="0"/>
              <a:t>5. Filing status and address from last-filed return</a:t>
            </a:r>
          </a:p>
          <a:p>
            <a:endParaRPr lang="en-US" baseline="0" dirty="0"/>
          </a:p>
          <a:p>
            <a:r>
              <a:rPr lang="en-US" baseline="0" dirty="0"/>
              <a:t>6. Personal Account Information</a:t>
            </a:r>
          </a:p>
          <a:p>
            <a:endParaRPr lang="en-US" baseline="0" dirty="0"/>
          </a:p>
          <a:p>
            <a:r>
              <a:rPr lang="en-US" baseline="0" dirty="0"/>
              <a:t>Mobile phone </a:t>
            </a:r>
          </a:p>
          <a:p>
            <a:r>
              <a:rPr lang="en-US" baseline="0" dirty="0"/>
              <a:t>6-digit activation code (can receive by text, receive by postal mail (5-10 calendar days or other options not requiring a phone)</a:t>
            </a:r>
          </a:p>
          <a:p>
            <a:r>
              <a:rPr lang="en-US" baseline="0" dirty="0"/>
              <a:t>Username</a:t>
            </a:r>
          </a:p>
          <a:p>
            <a:r>
              <a:rPr lang="en-US" baseline="0" dirty="0"/>
              <a:t>Password</a:t>
            </a:r>
          </a:p>
          <a:p>
            <a:r>
              <a:rPr lang="en-US" baseline="0" dirty="0"/>
              <a:t>Choose a Site Phrase</a:t>
            </a:r>
          </a:p>
          <a:p>
            <a:r>
              <a:rPr lang="en-US" baseline="0" dirty="0"/>
              <a:t>Choose a Site Image</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36</a:t>
            </a:fld>
            <a:endParaRPr lang="en-US"/>
          </a:p>
        </p:txBody>
      </p:sp>
    </p:spTree>
    <p:extLst>
      <p:ext uri="{BB962C8B-B14F-4D97-AF65-F5344CB8AC3E}">
        <p14:creationId xmlns:p14="http://schemas.microsoft.com/office/powerpoint/2010/main" val="1191985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i="1" dirty="0" smtClean="0">
                <a:solidFill>
                  <a:srgbClr val="0070C0"/>
                </a:solidFill>
              </a:rPr>
              <a:t>NOTE</a:t>
            </a:r>
            <a:r>
              <a:rPr lang="en-US" i="1" baseline="0" dirty="0" smtClean="0">
                <a:solidFill>
                  <a:srgbClr val="0070C0"/>
                </a:solidFill>
              </a:rPr>
              <a:t> to presenter:  You can use your keyboard and type CNTL + (at the same time) and it will enlarge the slide. You can also then use your mouse to move the image to where you want to look.</a:t>
            </a:r>
          </a:p>
          <a:p>
            <a:endParaRPr lang="en-US" i="1" baseline="0" dirty="0" smtClean="0">
              <a:solidFill>
                <a:srgbClr val="0070C0"/>
              </a:solidFill>
            </a:endParaRPr>
          </a:p>
          <a:p>
            <a:r>
              <a:rPr lang="en-US" i="1" baseline="0" dirty="0" smtClean="0">
                <a:solidFill>
                  <a:srgbClr val="0070C0"/>
                </a:solidFill>
              </a:rPr>
              <a:t>When done, hit the ESC key just once – and you’ll be taken back to regular view.</a:t>
            </a:r>
          </a:p>
          <a:p>
            <a:endParaRPr lang="en-US" baseline="0" dirty="0" smtClean="0"/>
          </a:p>
          <a:p>
            <a:r>
              <a:rPr lang="en-US" baseline="0" dirty="0" smtClean="0"/>
              <a:t>xxx</a:t>
            </a:r>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37</a:t>
            </a:fld>
            <a:endParaRPr lang="en-US"/>
          </a:p>
        </p:txBody>
      </p:sp>
    </p:spTree>
    <p:extLst>
      <p:ext uri="{BB962C8B-B14F-4D97-AF65-F5344CB8AC3E}">
        <p14:creationId xmlns:p14="http://schemas.microsoft.com/office/powerpoint/2010/main" val="4182776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38</a:t>
            </a:fld>
            <a:endParaRPr lang="en-US"/>
          </a:p>
        </p:txBody>
      </p:sp>
    </p:spTree>
    <p:extLst>
      <p:ext uri="{BB962C8B-B14F-4D97-AF65-F5344CB8AC3E}">
        <p14:creationId xmlns:p14="http://schemas.microsoft.com/office/powerpoint/2010/main" val="3593166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39</a:t>
            </a:fld>
            <a:endParaRPr lang="en-US"/>
          </a:p>
        </p:txBody>
      </p:sp>
    </p:spTree>
    <p:extLst>
      <p:ext uri="{BB962C8B-B14F-4D97-AF65-F5344CB8AC3E}">
        <p14:creationId xmlns:p14="http://schemas.microsoft.com/office/powerpoint/2010/main" val="425840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dirty="0" smtClean="0"/>
              <a:t>Jot down on your handout, GEN-17-04.</a:t>
            </a:r>
          </a:p>
          <a:p>
            <a:endParaRPr lang="en-US" dirty="0" smtClean="0"/>
          </a:p>
          <a:p>
            <a:r>
              <a:rPr lang="en-US" dirty="0" smtClean="0"/>
              <a:t>This is where you’ll find the new guidance provided by the Department</a:t>
            </a:r>
            <a:r>
              <a:rPr lang="en-US" baseline="0" dirty="0" smtClean="0"/>
              <a:t> on April 24 (you’ll find the URL on pg. 21 of your handout).</a:t>
            </a:r>
            <a:endParaRPr lang="en-US" dirty="0" smtClean="0"/>
          </a:p>
          <a:p>
            <a:pPr marL="171450" indent="-171450">
              <a:buFont typeface="Arial" panose="020B0604020202020204" pitchFamily="34" charset="0"/>
              <a:buChar char="•"/>
            </a:pPr>
            <a:r>
              <a:rPr lang="en-US" dirty="0" smtClean="0"/>
              <a:t>DRT Suspended – Changes to Verification</a:t>
            </a:r>
            <a:r>
              <a:rPr lang="en-US" baseline="0" dirty="0" smtClean="0"/>
              <a:t> Requirements Effective April 24, 2016kk</a:t>
            </a:r>
            <a:endParaRPr lang="en-US" dirty="0" smtClean="0"/>
          </a:p>
          <a:p>
            <a:pPr marL="628650" lvl="1" indent="-171450">
              <a:buFont typeface="Arial" panose="020B0604020202020204" pitchFamily="34" charset="0"/>
              <a:buChar char="•"/>
            </a:pPr>
            <a:r>
              <a:rPr lang="en-US" dirty="0" smtClean="0"/>
              <a:t>IRS Tax Return Filers</a:t>
            </a:r>
          </a:p>
          <a:p>
            <a:pPr marL="1085850" lvl="2" indent="-171450">
              <a:buFont typeface="Arial" panose="020B0604020202020204" pitchFamily="34" charset="0"/>
              <a:buChar char="•"/>
            </a:pPr>
            <a:r>
              <a:rPr lang="en-US" dirty="0" smtClean="0"/>
              <a:t>Schools may consider a</a:t>
            </a:r>
            <a:r>
              <a:rPr lang="en-US" baseline="0" dirty="0" smtClean="0"/>
              <a:t> signed paper copy of 2015 IRS tax return</a:t>
            </a:r>
            <a:endParaRPr lang="en-US" dirty="0" smtClean="0"/>
          </a:p>
          <a:p>
            <a:pPr marL="628650" lvl="1" indent="-171450">
              <a:buFont typeface="Arial" panose="020B0604020202020204" pitchFamily="34" charset="0"/>
              <a:buChar char="•"/>
            </a:pPr>
            <a:r>
              <a:rPr lang="en-US" dirty="0" smtClean="0"/>
              <a:t>Nontax Filers</a:t>
            </a:r>
          </a:p>
          <a:p>
            <a:pPr marL="1085850" lvl="2" indent="-171450">
              <a:buFont typeface="Arial" panose="020B0604020202020204" pitchFamily="34" charset="0"/>
              <a:buChar char="•"/>
            </a:pPr>
            <a:r>
              <a:rPr lang="en-US" dirty="0" smtClean="0"/>
              <a:t>Verification of </a:t>
            </a:r>
            <a:r>
              <a:rPr lang="en-US" dirty="0" err="1" smtClean="0"/>
              <a:t>Nonfiling</a:t>
            </a:r>
            <a:r>
              <a:rPr lang="en-US" dirty="0" smtClean="0"/>
              <a:t> – no longer required to collect letter from IRS</a:t>
            </a:r>
          </a:p>
          <a:p>
            <a:pPr marL="1543050" lvl="3"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4</a:t>
            </a:fld>
            <a:endParaRPr lang="en-US"/>
          </a:p>
        </p:txBody>
      </p:sp>
    </p:spTree>
    <p:extLst>
      <p:ext uri="{BB962C8B-B14F-4D97-AF65-F5344CB8AC3E}">
        <p14:creationId xmlns:p14="http://schemas.microsoft.com/office/powerpoint/2010/main" val="2556353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B781F6-8C05-4416-8FEA-2FA624A6C2A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5258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B781F6-8C05-4416-8FEA-2FA624A6C2AC}" type="slidenum">
              <a:rPr lang="en-US" smtClean="0"/>
              <a:pPr/>
              <a:t>41</a:t>
            </a:fld>
            <a:endParaRPr lang="en-US"/>
          </a:p>
        </p:txBody>
      </p:sp>
    </p:spTree>
    <p:extLst>
      <p:ext uri="{BB962C8B-B14F-4D97-AF65-F5344CB8AC3E}">
        <p14:creationId xmlns:p14="http://schemas.microsoft.com/office/powerpoint/2010/main" val="477671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B781F6-8C05-4416-8FEA-2FA624A6C2AC}" type="slidenum">
              <a:rPr lang="en-US" smtClean="0"/>
              <a:pPr/>
              <a:t>42</a:t>
            </a:fld>
            <a:endParaRPr lang="en-US"/>
          </a:p>
        </p:txBody>
      </p:sp>
    </p:spTree>
    <p:extLst>
      <p:ext uri="{BB962C8B-B14F-4D97-AF65-F5344CB8AC3E}">
        <p14:creationId xmlns:p14="http://schemas.microsoft.com/office/powerpoint/2010/main" val="4036192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B781F6-8C05-4416-8FEA-2FA624A6C2AC}" type="slidenum">
              <a:rPr lang="en-US" smtClean="0"/>
              <a:pPr/>
              <a:t>43</a:t>
            </a:fld>
            <a:endParaRPr lang="en-US"/>
          </a:p>
        </p:txBody>
      </p:sp>
    </p:spTree>
    <p:extLst>
      <p:ext uri="{BB962C8B-B14F-4D97-AF65-F5344CB8AC3E}">
        <p14:creationId xmlns:p14="http://schemas.microsoft.com/office/powerpoint/2010/main" val="3906404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44</a:t>
            </a:fld>
            <a:endParaRPr lang="en-US"/>
          </a:p>
        </p:txBody>
      </p:sp>
    </p:spTree>
    <p:extLst>
      <p:ext uri="{BB962C8B-B14F-4D97-AF65-F5344CB8AC3E}">
        <p14:creationId xmlns:p14="http://schemas.microsoft.com/office/powerpoint/2010/main" val="1476236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8" y="-53975"/>
            <a:ext cx="2432050" cy="1824038"/>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B8717E9-1E2D-4598-93CC-0031ED27F96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a:ln>
                <a:noFill/>
              </a:ln>
              <a:solidFill>
                <a:sysClr val="windowText" lastClr="000000"/>
              </a:solidFill>
              <a:effectLst/>
              <a:uLnTx/>
              <a:uFillTx/>
            </a:endParaRPr>
          </a:p>
        </p:txBody>
      </p:sp>
      <p:sp>
        <p:nvSpPr>
          <p:cNvPr id="5" name="Notes Placeholder 4"/>
          <p:cNvSpPr>
            <a:spLocks noGrp="1"/>
          </p:cNvSpPr>
          <p:nvPr>
            <p:ph type="body" sz="quarter" idx="11"/>
          </p:nvPr>
        </p:nvSpPr>
        <p:spPr>
          <a:xfrm>
            <a:off x="221953" y="1895475"/>
            <a:ext cx="6658571" cy="6863443"/>
          </a:xfrm>
        </p:spPr>
        <p:txBody>
          <a:bodyPr/>
          <a:lstStyle/>
          <a:p>
            <a:r>
              <a:rPr lang="en-US" dirty="0" smtClean="0"/>
              <a:t>I</a:t>
            </a:r>
            <a:r>
              <a:rPr lang="en-US" baseline="0" dirty="0" smtClean="0"/>
              <a:t> do have plans to update the Tax Transcript Decoder with 2016 income information to help with verifying applications for the 2018-2019 award year.</a:t>
            </a:r>
          </a:p>
          <a:p>
            <a:endParaRPr lang="en-US" baseline="0" dirty="0" smtClean="0"/>
          </a:p>
          <a:p>
            <a:r>
              <a:rPr lang="en-US" baseline="0" dirty="0" smtClean="0"/>
              <a:t>In order to do so, I need to get real copies of 2016 tax transcripts to work from. So keep me in mind if you get a 2016 tax transcript that you think might make a good example. Please mark out the PII, scan it and email it to me.</a:t>
            </a:r>
          </a:p>
          <a:p>
            <a:endParaRPr lang="en-US" baseline="0" dirty="0" smtClean="0"/>
          </a:p>
          <a:p>
            <a:r>
              <a:rPr lang="en-US" baseline="0" dirty="0" smtClean="0"/>
              <a:t>If all goes well, I should have the next version ready in time for this year’s CASFAA conference.</a:t>
            </a:r>
            <a:endParaRPr lang="en-US" dirty="0"/>
          </a:p>
        </p:txBody>
      </p:sp>
    </p:spTree>
    <p:extLst>
      <p:ext uri="{BB962C8B-B14F-4D97-AF65-F5344CB8AC3E}">
        <p14:creationId xmlns:p14="http://schemas.microsoft.com/office/powerpoint/2010/main" val="261076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dirty="0" smtClean="0"/>
              <a:t>New Guidance</a:t>
            </a:r>
          </a:p>
          <a:p>
            <a:pPr marL="171450" indent="-171450">
              <a:buFont typeface="Arial" panose="020B0604020202020204" pitchFamily="34" charset="0"/>
              <a:buChar char="•"/>
            </a:pPr>
            <a:r>
              <a:rPr lang="en-US" dirty="0" smtClean="0"/>
              <a:t>DRT Suspended – Changes to Verification</a:t>
            </a:r>
            <a:r>
              <a:rPr lang="en-US" baseline="0" dirty="0" smtClean="0"/>
              <a:t> Requirements Effective April 24, 2016</a:t>
            </a:r>
            <a:endParaRPr lang="en-US" dirty="0" smtClean="0"/>
          </a:p>
          <a:p>
            <a:pPr marL="628650" lvl="1" indent="-171450">
              <a:buFont typeface="Arial" panose="020B0604020202020204" pitchFamily="34" charset="0"/>
              <a:buChar char="•"/>
            </a:pPr>
            <a:r>
              <a:rPr lang="en-US" dirty="0" smtClean="0"/>
              <a:t>IRS Tax Return Filers</a:t>
            </a:r>
          </a:p>
          <a:p>
            <a:pPr marL="1085850" lvl="2" indent="-171450">
              <a:buFont typeface="Arial" panose="020B0604020202020204" pitchFamily="34" charset="0"/>
              <a:buChar char="•"/>
            </a:pPr>
            <a:r>
              <a:rPr lang="en-US" dirty="0" smtClean="0"/>
              <a:t>Schools may consider a</a:t>
            </a:r>
            <a:r>
              <a:rPr lang="en-US" baseline="0" dirty="0" smtClean="0"/>
              <a:t> signed paper copy of 2015 IRS tax return</a:t>
            </a:r>
            <a:endParaRPr lang="en-US" dirty="0" smtClean="0"/>
          </a:p>
          <a:p>
            <a:pPr marL="628650" lvl="1" indent="-171450">
              <a:buFont typeface="Arial" panose="020B0604020202020204" pitchFamily="34" charset="0"/>
              <a:buChar char="•"/>
            </a:pPr>
            <a:r>
              <a:rPr lang="en-US" dirty="0" smtClean="0"/>
              <a:t>Nontax Filers</a:t>
            </a:r>
          </a:p>
          <a:p>
            <a:pPr marL="1085850" lvl="2" indent="-171450">
              <a:buFont typeface="Arial" panose="020B0604020202020204" pitchFamily="34" charset="0"/>
              <a:buChar char="•"/>
            </a:pPr>
            <a:r>
              <a:rPr lang="en-US" dirty="0" smtClean="0"/>
              <a:t>Verification of </a:t>
            </a:r>
            <a:r>
              <a:rPr lang="en-US" dirty="0" err="1" smtClean="0"/>
              <a:t>Nonfiling</a:t>
            </a:r>
            <a:r>
              <a:rPr lang="en-US" dirty="0" smtClean="0"/>
              <a:t> – no longer required to collect letter from IRS</a:t>
            </a:r>
          </a:p>
          <a:p>
            <a:pPr marL="1543050" lvl="3"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5</a:t>
            </a:fld>
            <a:endParaRPr lang="en-US"/>
          </a:p>
        </p:txBody>
      </p:sp>
    </p:spTree>
    <p:extLst>
      <p:ext uri="{BB962C8B-B14F-4D97-AF65-F5344CB8AC3E}">
        <p14:creationId xmlns:p14="http://schemas.microsoft.com/office/powerpoint/2010/main" val="101242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6</a:t>
            </a:fld>
            <a:endParaRPr lang="en-US"/>
          </a:p>
        </p:txBody>
      </p:sp>
    </p:spTree>
    <p:extLst>
      <p:ext uri="{BB962C8B-B14F-4D97-AF65-F5344CB8AC3E}">
        <p14:creationId xmlns:p14="http://schemas.microsoft.com/office/powerpoint/2010/main" val="229079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dirty="0"/>
              <a:t>[click on .50 graphic to go to pdf]</a:t>
            </a:r>
          </a:p>
          <a:p>
            <a:endParaRPr lang="en-US" dirty="0"/>
          </a:p>
          <a:p>
            <a:r>
              <a:rPr lang="en-US" dirty="0"/>
              <a:t>Use CTRL + [+] to enlarge image and use ‘hand’ to move around document.</a:t>
            </a:r>
          </a:p>
          <a:p>
            <a:r>
              <a:rPr lang="en-US" dirty="0"/>
              <a:t>--escape once to go to full view</a:t>
            </a:r>
          </a:p>
          <a:p>
            <a:r>
              <a:rPr lang="en-US" dirty="0"/>
              <a:t>--escape x 2  to go back to PPT</a:t>
            </a:r>
          </a:p>
          <a:p>
            <a:endParaRPr lang="en-US" dirty="0"/>
          </a:p>
          <a:p>
            <a:r>
              <a:rPr lang="en-US" dirty="0"/>
              <a:t>CTRL</a:t>
            </a:r>
            <a:r>
              <a:rPr lang="en-US" baseline="0" dirty="0"/>
              <a:t> + ‘L’ = will cause PDF to go to full screen mode</a:t>
            </a:r>
          </a:p>
          <a:p>
            <a:endParaRPr lang="en-US" baseline="0" dirty="0"/>
          </a:p>
          <a:p>
            <a:pPr marL="228600" indent="-228600">
              <a:buAutoNum type="arabicPeriod"/>
            </a:pPr>
            <a:r>
              <a:rPr lang="en-US" baseline="0" dirty="0"/>
              <a:t>Color coding</a:t>
            </a:r>
            <a:br>
              <a:rPr lang="en-US" baseline="0" dirty="0"/>
            </a:br>
            <a:endParaRPr lang="en-US" baseline="0" dirty="0"/>
          </a:p>
          <a:p>
            <a:pPr marL="228600" indent="-228600">
              <a:buAutoNum type="arabicPeriod"/>
            </a:pPr>
            <a:r>
              <a:rPr lang="en-US" baseline="0" dirty="0"/>
              <a:t>Tax RETURN line items</a:t>
            </a:r>
            <a:br>
              <a:rPr lang="en-US" baseline="0" dirty="0"/>
            </a:br>
            <a:endParaRPr lang="en-US" baseline="0" dirty="0"/>
          </a:p>
          <a:p>
            <a:pPr marL="228600" indent="-228600">
              <a:buAutoNum type="arabicPeriod"/>
            </a:pPr>
            <a:r>
              <a:rPr lang="en-US" baseline="0" dirty="0"/>
              <a:t>Tax return TRANSCRIPT line items</a:t>
            </a:r>
            <a:br>
              <a:rPr lang="en-US" baseline="0" dirty="0"/>
            </a:br>
            <a:endParaRPr lang="en-US" baseline="0" dirty="0"/>
          </a:p>
          <a:p>
            <a:pPr marL="228600" indent="-228600">
              <a:buAutoNum type="arabicPeriod"/>
            </a:pPr>
            <a:r>
              <a:rPr lang="en-US" baseline="0" dirty="0"/>
              <a:t>Paper return and corresponding tax transcript</a:t>
            </a:r>
          </a:p>
          <a:p>
            <a:pPr marL="228600" indent="-228600">
              <a:buAutoNum type="arabicPeriod"/>
            </a:pPr>
            <a:endParaRPr lang="en-US" baseline="0" dirty="0"/>
          </a:p>
          <a:p>
            <a:pPr marL="228600" indent="-228600">
              <a:buAutoNum type="arabicPeriod"/>
            </a:pPr>
            <a:endParaRPr lang="en-US" baseline="0" dirty="0"/>
          </a:p>
          <a:p>
            <a:pPr marL="0" indent="0">
              <a:buNone/>
            </a:pPr>
            <a:r>
              <a:rPr lang="en-US" baseline="0" dirty="0"/>
              <a:t>GO BACK to PPT – to cover Appendix items</a:t>
            </a:r>
          </a:p>
          <a:p>
            <a:pPr marL="228600" indent="-22860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7</a:t>
            </a:fld>
            <a:endParaRPr lang="en-US"/>
          </a:p>
        </p:txBody>
      </p:sp>
    </p:spTree>
    <p:extLst>
      <p:ext uri="{BB962C8B-B14F-4D97-AF65-F5344CB8AC3E}">
        <p14:creationId xmlns:p14="http://schemas.microsoft.com/office/powerpoint/2010/main" val="106876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8</a:t>
            </a:fld>
            <a:endParaRPr lang="en-US"/>
          </a:p>
        </p:txBody>
      </p:sp>
    </p:spTree>
    <p:extLst>
      <p:ext uri="{BB962C8B-B14F-4D97-AF65-F5344CB8AC3E}">
        <p14:creationId xmlns:p14="http://schemas.microsoft.com/office/powerpoint/2010/main" val="1222379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0"/>
            <a:ext cx="2265363" cy="1698625"/>
          </a:xfrm>
        </p:spPr>
      </p:sp>
      <p:sp>
        <p:nvSpPr>
          <p:cNvPr id="3" name="Notes Placeholder 2"/>
          <p:cNvSpPr>
            <a:spLocks noGrp="1"/>
          </p:cNvSpPr>
          <p:nvPr>
            <p:ph type="body" idx="1"/>
          </p:nvPr>
        </p:nvSpPr>
        <p:spPr/>
        <p:txBody>
          <a:bodyPr/>
          <a:lstStyle/>
          <a:p>
            <a:r>
              <a:rPr lang="en-US" i="1" dirty="0" smtClean="0">
                <a:solidFill>
                  <a:srgbClr val="0070C0"/>
                </a:solidFill>
              </a:rPr>
              <a:t>NOTE</a:t>
            </a:r>
            <a:r>
              <a:rPr lang="en-US" i="1" baseline="0" dirty="0" smtClean="0">
                <a:solidFill>
                  <a:srgbClr val="0070C0"/>
                </a:solidFill>
              </a:rPr>
              <a:t> to presenter:  You can use your keyboard and type CNTL + (at the same time) and it will enlarge the slide. You can also then use your mouse to move the image to where you want to look.</a:t>
            </a:r>
          </a:p>
          <a:p>
            <a:endParaRPr lang="en-US" i="1" baseline="0" dirty="0" smtClean="0">
              <a:solidFill>
                <a:srgbClr val="0070C0"/>
              </a:solidFill>
            </a:endParaRPr>
          </a:p>
          <a:p>
            <a:r>
              <a:rPr lang="en-US" i="1" baseline="0" dirty="0" smtClean="0">
                <a:solidFill>
                  <a:srgbClr val="0070C0"/>
                </a:solidFill>
              </a:rPr>
              <a:t>When done, hit the ESC key just once – and you’ll be taken back to regular view.</a:t>
            </a:r>
          </a:p>
          <a:p>
            <a:endParaRPr lang="en-US" dirty="0"/>
          </a:p>
        </p:txBody>
      </p:sp>
      <p:sp>
        <p:nvSpPr>
          <p:cNvPr id="4" name="Slide Number Placeholder 3"/>
          <p:cNvSpPr>
            <a:spLocks noGrp="1"/>
          </p:cNvSpPr>
          <p:nvPr>
            <p:ph type="sldNum" sz="quarter" idx="10"/>
          </p:nvPr>
        </p:nvSpPr>
        <p:spPr/>
        <p:txBody>
          <a:bodyPr/>
          <a:lstStyle/>
          <a:p>
            <a:fld id="{E6B781F6-8C05-4416-8FEA-2FA624A6C2AC}" type="slidenum">
              <a:rPr lang="en-US" smtClean="0"/>
              <a:pPr/>
              <a:t>9</a:t>
            </a:fld>
            <a:endParaRPr lang="en-US"/>
          </a:p>
        </p:txBody>
      </p:sp>
    </p:spTree>
    <p:extLst>
      <p:ext uri="{BB962C8B-B14F-4D97-AF65-F5344CB8AC3E}">
        <p14:creationId xmlns:p14="http://schemas.microsoft.com/office/powerpoint/2010/main" val="1793325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Line Title with Subtitle/Date">
    <p:spTree>
      <p:nvGrpSpPr>
        <p:cNvPr id="1" name=""/>
        <p:cNvGrpSpPr/>
        <p:nvPr/>
      </p:nvGrpSpPr>
      <p:grpSpPr>
        <a:xfrm>
          <a:off x="0" y="0"/>
          <a:ext cx="0" cy="0"/>
          <a:chOff x="0" y="0"/>
          <a:chExt cx="0" cy="0"/>
        </a:xfrm>
      </p:grpSpPr>
      <p:pic>
        <p:nvPicPr>
          <p:cNvPr id="7" name="Picture 6" descr="171-052"/>
          <p:cNvPicPr>
            <a:picLocks noChangeAspect="1" noChangeArrowheads="1"/>
          </p:cNvPicPr>
          <p:nvPr userDrawn="1"/>
        </p:nvPicPr>
        <p:blipFill>
          <a:blip r:embed="rId2"/>
          <a:srcRect l="4431" r="6953"/>
          <a:stretch>
            <a:fillRect/>
          </a:stretch>
        </p:blipFill>
        <p:spPr bwMode="auto">
          <a:xfrm>
            <a:off x="0" y="0"/>
            <a:ext cx="9144000" cy="6858000"/>
          </a:xfrm>
          <a:prstGeom prst="rect">
            <a:avLst/>
          </a:prstGeom>
          <a:noFill/>
          <a:ln>
            <a:noFill/>
          </a:ln>
        </p:spPr>
      </p:pic>
      <p:sp>
        <p:nvSpPr>
          <p:cNvPr id="10" name="Title 1"/>
          <p:cNvSpPr>
            <a:spLocks noGrp="1"/>
          </p:cNvSpPr>
          <p:nvPr>
            <p:ph type="ctrTitle"/>
          </p:nvPr>
        </p:nvSpPr>
        <p:spPr>
          <a:xfrm>
            <a:off x="2895600" y="1219200"/>
            <a:ext cx="3352800" cy="1295400"/>
          </a:xfrm>
          <a:solidFill>
            <a:srgbClr val="41008C"/>
          </a:solidFill>
        </p:spPr>
        <p:txBody>
          <a:bodyPr>
            <a:noAutofit/>
          </a:bodyPr>
          <a:lstStyle>
            <a:lvl1pPr>
              <a:spcBef>
                <a:spcPts val="336"/>
              </a:spcBef>
              <a:defRPr sz="2400" baseline="0">
                <a:solidFill>
                  <a:schemeClr val="bg1"/>
                </a:solidFill>
                <a:latin typeface="Arial" pitchFamily="34" charset="0"/>
                <a:cs typeface="Arial" pitchFamily="34" charset="0"/>
              </a:defRPr>
            </a:lvl1pPr>
          </a:lstStyle>
          <a:p>
            <a:endParaRPr lang="en-US" dirty="0"/>
          </a:p>
        </p:txBody>
      </p:sp>
      <p:sp>
        <p:nvSpPr>
          <p:cNvPr id="12" name="Text Placeholder 11"/>
          <p:cNvSpPr>
            <a:spLocks noGrp="1"/>
          </p:cNvSpPr>
          <p:nvPr>
            <p:ph type="body" sz="quarter" idx="10" hasCustomPrompt="1"/>
          </p:nvPr>
        </p:nvSpPr>
        <p:spPr>
          <a:xfrm>
            <a:off x="2895600" y="2438400"/>
            <a:ext cx="3352800" cy="457200"/>
          </a:xfrm>
          <a:solidFill>
            <a:srgbClr val="41008C"/>
          </a:solidFill>
        </p:spPr>
        <p:txBody>
          <a:bodyPr>
            <a:noAutofit/>
          </a:bodyPr>
          <a:lstStyle>
            <a:lvl1pPr marL="0" indent="0" algn="ctr">
              <a:buNone/>
              <a:defRPr sz="1400" baseline="0">
                <a:solidFill>
                  <a:schemeClr val="bg1"/>
                </a:solidFill>
                <a:latin typeface="Arial" pitchFamily="34" charset="0"/>
                <a:cs typeface="Arial" pitchFamily="34" charset="0"/>
              </a:defRPr>
            </a:lvl1pPr>
          </a:lstStyle>
          <a:p>
            <a:pPr lvl="0"/>
            <a:r>
              <a:rPr lang="en-US" dirty="0"/>
              <a:t>Subtitle and/or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914400"/>
          </a:xfrm>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lvl1pPr marL="228600" indent="-228600">
              <a:buSzPct val="100000"/>
              <a:buFont typeface="Wingdings" panose="05000000000000000000" pitchFamily="2" charset="2"/>
              <a:buChar cha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371600"/>
            <a:ext cx="4038600" cy="2185988"/>
          </a:xfrm>
        </p:spPr>
        <p:txBody>
          <a:bodyPr/>
          <a:lstStyle>
            <a:lvl1pPr marL="228600" indent="-228600">
              <a:buSzPct val="100000"/>
              <a:buFont typeface="Wingdings" panose="05000000000000000000" pitchFamily="2" charset="2"/>
              <a:buChar cha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3709988"/>
            <a:ext cx="4038600" cy="2187575"/>
          </a:xfrm>
        </p:spPr>
        <p:txBody>
          <a:bodyPr/>
          <a:lstStyle>
            <a:lvl1pPr marL="228600" indent="-228600">
              <a:buSzPct val="100000"/>
              <a:buFont typeface="Wingdings" panose="05000000000000000000" pitchFamily="2" charset="2"/>
              <a:buChar char="§"/>
              <a:defRPr/>
            </a:lvl1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0"/>
          </p:nvPr>
        </p:nvSpPr>
        <p:spPr>
          <a:xfrm>
            <a:off x="0" y="6381750"/>
            <a:ext cx="2133600" cy="476250"/>
          </a:xfrm>
          <a:prstGeom prst="rect">
            <a:avLst/>
          </a:prstGeom>
          <a:ln/>
        </p:spPr>
        <p:txBody>
          <a:bodyPr/>
          <a:lstStyle>
            <a:lvl1pPr>
              <a:defRPr/>
            </a:lvl1pPr>
          </a:lstStyle>
          <a:p>
            <a:pPr>
              <a:defRPr/>
            </a:pPr>
            <a:fld id="{E6153660-3DD4-4193-B730-951435EE2D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457200" inden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SzPct val="100000"/>
              <a:buFont typeface="Wingdings" panose="05000000000000000000" pitchFamily="2" charset="2"/>
              <a:buChar cha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0" y="6381750"/>
            <a:ext cx="2133600" cy="476250"/>
          </a:xfrm>
          <a:prstGeom prst="rect">
            <a:avLst/>
          </a:prstGeom>
          <a:ln/>
        </p:spPr>
        <p:txBody>
          <a:bodyPr/>
          <a:lstStyle>
            <a:lvl1pPr>
              <a:defRPr/>
            </a:lvl1pPr>
          </a:lstStyle>
          <a:p>
            <a:pPr>
              <a:defRPr/>
            </a:pPr>
            <a:fld id="{F3C6EC38-CE93-44E7-84D5-156CE53895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_One Line Title with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1600200"/>
            <a:ext cx="8229600" cy="4525963"/>
          </a:xfrm>
          <a:prstGeom prst="rect">
            <a:avLst/>
          </a:prstGeom>
        </p:spPr>
        <p:txBody>
          <a:bodyPr/>
          <a:lstStyle>
            <a:lvl1pPr marL="228600" indent="-228600" algn="l" defTabSz="457200" rtl="0" eaLnBrk="1" latinLnBrk="0" hangingPunct="1">
              <a:lnSpc>
                <a:spcPct val="90000"/>
              </a:lnSpc>
              <a:spcBef>
                <a:spcPct val="20000"/>
              </a:spcBef>
              <a:spcAft>
                <a:spcPct val="20000"/>
              </a:spcAft>
              <a:buSzPct val="100000"/>
              <a:buFont typeface="Wingdings" panose="05000000000000000000" pitchFamily="2" charset="2"/>
              <a:buChar char="§"/>
              <a:tabLst>
                <a:tab pos="6858000" algn="l"/>
              </a:tabLst>
              <a:defRPr lang="en-US" sz="2400" kern="1200" dirty="0" smtClean="0">
                <a:solidFill>
                  <a:schemeClr val="tx1"/>
                </a:solidFill>
                <a:latin typeface="Arial"/>
                <a:ea typeface="+mn-ea"/>
                <a:cs typeface="Arial"/>
              </a:defRPr>
            </a:lvl1pPr>
            <a:lvl2pPr>
              <a:defRPr lang="en-US" sz="2000" kern="1200" dirty="0" smtClean="0">
                <a:solidFill>
                  <a:schemeClr val="tx1"/>
                </a:solidFill>
                <a:latin typeface="Arial"/>
                <a:ea typeface="ＭＳ Ｐゴシック" pitchFamily="-112" charset="-128"/>
                <a:cs typeface="Arial"/>
              </a:defRPr>
            </a:lvl2pPr>
            <a:lvl3pPr marL="914400" indent="-228600">
              <a:defRPr lang="en-US" sz="1800" kern="1200" dirty="0" smtClean="0">
                <a:solidFill>
                  <a:schemeClr val="tx1"/>
                </a:solidFill>
                <a:latin typeface="Arial"/>
                <a:ea typeface="ＭＳ Ｐゴシック" pitchFamily="-112" charset="-128"/>
                <a:cs typeface="Arial"/>
              </a:defRPr>
            </a:lvl3pPr>
          </a:lstStyle>
          <a:p>
            <a:pPr lvl="0"/>
            <a:r>
              <a:rPr lang="en-US" dirty="0"/>
              <a:t>Click to edit Master text styles.</a:t>
            </a:r>
          </a:p>
          <a:p>
            <a:pPr marL="571500" lvl="1" indent="-228600" algn="l" defTabSz="457200" rtl="0" eaLnBrk="1" latinLnBrk="0" hangingPunct="1">
              <a:lnSpc>
                <a:spcPct val="90000"/>
              </a:lnSpc>
              <a:spcBef>
                <a:spcPct val="20000"/>
              </a:spcBef>
              <a:spcAft>
                <a:spcPct val="20000"/>
              </a:spcAft>
              <a:buFontTx/>
              <a:buChar char="–"/>
              <a:tabLst>
                <a:tab pos="6858000" algn="l"/>
              </a:tabLst>
            </a:pPr>
            <a:r>
              <a:rPr lang="en-US" dirty="0"/>
              <a:t>Second level.</a:t>
            </a:r>
          </a:p>
          <a:p>
            <a:pPr lvl="2"/>
            <a:r>
              <a:rPr lang="en-US" dirty="0"/>
              <a:t>Third level.</a:t>
            </a:r>
          </a:p>
        </p:txBody>
      </p:sp>
      <p:sp>
        <p:nvSpPr>
          <p:cNvPr id="8" name="Title Placeholder 1"/>
          <p:cNvSpPr>
            <a:spLocks noGrp="1"/>
          </p:cNvSpPr>
          <p:nvPr>
            <p:ph type="title"/>
          </p:nvPr>
        </p:nvSpPr>
        <p:spPr>
          <a:xfrm>
            <a:off x="0" y="228600"/>
            <a:ext cx="7315200" cy="1143000"/>
          </a:xfrm>
          <a:prstGeom prst="rect">
            <a:avLst/>
          </a:prstGeom>
          <a:solidFill>
            <a:srgbClr val="EF8200"/>
          </a:solidFill>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sz="quarter" idx="10" hasCustomPrompt="1"/>
          </p:nvPr>
        </p:nvSpPr>
        <p:spPr>
          <a:xfrm>
            <a:off x="304800" y="6400800"/>
            <a:ext cx="990600" cy="381000"/>
          </a:xfrm>
          <a:prstGeom prst="rect">
            <a:avLst/>
          </a:prstGeom>
        </p:spPr>
        <p:txBody>
          <a:bodyPr>
            <a:normAutofit/>
          </a:bodyPr>
          <a:lstStyle>
            <a:lvl1pPr algn="l">
              <a:buNone/>
              <a:defRPr sz="1400">
                <a:latin typeface="Arial" pitchFamily="34" charset="0"/>
                <a:cs typeface="Arial" pitchFamily="34" charset="0"/>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SE STUDY_Title, Sub-Title with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8229600" cy="4525963"/>
          </a:xfrm>
          <a:prstGeom prst="rect">
            <a:avLst/>
          </a:prstGeom>
        </p:spPr>
        <p:txBody>
          <a:bodyPr/>
          <a:lstStyle>
            <a:lvl1pPr marL="228600" indent="-228600" algn="l" defTabSz="457200" rtl="0" eaLnBrk="1" latinLnBrk="0" hangingPunct="1">
              <a:lnSpc>
                <a:spcPct val="90000"/>
              </a:lnSpc>
              <a:spcBef>
                <a:spcPct val="20000"/>
              </a:spcBef>
              <a:spcAft>
                <a:spcPct val="20000"/>
              </a:spcAft>
              <a:buSzPct val="100000"/>
              <a:buFont typeface="Wingdings" panose="05000000000000000000" pitchFamily="2" charset="2"/>
              <a:buChar char="§"/>
              <a:tabLst>
                <a:tab pos="6858000" algn="l"/>
              </a:tabLst>
              <a:defRPr lang="en-US" sz="2400" kern="1200" dirty="0" smtClean="0">
                <a:solidFill>
                  <a:schemeClr val="tx1"/>
                </a:solidFill>
                <a:latin typeface="Arial"/>
                <a:ea typeface="+mn-ea"/>
                <a:cs typeface="Arial"/>
              </a:defRPr>
            </a:lvl1pPr>
            <a:lvl2pPr>
              <a:defRPr lang="en-US" sz="2000" kern="1200" dirty="0" smtClean="0">
                <a:solidFill>
                  <a:schemeClr val="tx1"/>
                </a:solidFill>
                <a:latin typeface="Arial"/>
                <a:ea typeface="ＭＳ Ｐゴシック" pitchFamily="-112" charset="-128"/>
                <a:cs typeface="Arial"/>
              </a:defRPr>
            </a:lvl2pPr>
            <a:lvl3pPr marL="914400" indent="-228600">
              <a:defRPr lang="en-US" sz="1800" kern="1200" dirty="0" smtClean="0">
                <a:solidFill>
                  <a:schemeClr val="tx1"/>
                </a:solidFill>
                <a:latin typeface="Arial"/>
                <a:ea typeface="ＭＳ Ｐゴシック" pitchFamily="-112" charset="-128"/>
                <a:cs typeface="Arial"/>
              </a:defRPr>
            </a:lvl3pPr>
          </a:lstStyle>
          <a:p>
            <a:pPr lvl="0"/>
            <a:r>
              <a:rPr lang="en-US" dirty="0"/>
              <a:t>Click to edit Master text styles.</a:t>
            </a:r>
          </a:p>
          <a:p>
            <a:pPr marL="571500" lvl="1" indent="-228600" algn="l" defTabSz="457200" rtl="0" eaLnBrk="1" latinLnBrk="0" hangingPunct="1">
              <a:lnSpc>
                <a:spcPct val="90000"/>
              </a:lnSpc>
              <a:spcBef>
                <a:spcPct val="20000"/>
              </a:spcBef>
              <a:spcAft>
                <a:spcPct val="20000"/>
              </a:spcAft>
              <a:buFontTx/>
              <a:buChar char="–"/>
              <a:tabLst>
                <a:tab pos="6858000" algn="l"/>
              </a:tabLst>
            </a:pPr>
            <a:r>
              <a:rPr lang="en-US" dirty="0"/>
              <a:t>Second level.</a:t>
            </a:r>
          </a:p>
          <a:p>
            <a:pPr lvl="2"/>
            <a:r>
              <a:rPr lang="en-US" dirty="0"/>
              <a:t>Third level.</a:t>
            </a:r>
          </a:p>
        </p:txBody>
      </p:sp>
      <p:sp>
        <p:nvSpPr>
          <p:cNvPr id="10" name="Text Placeholder 8"/>
          <p:cNvSpPr>
            <a:spLocks noGrp="1"/>
          </p:cNvSpPr>
          <p:nvPr>
            <p:ph type="body" sz="quarter" idx="10" hasCustomPrompt="1"/>
          </p:nvPr>
        </p:nvSpPr>
        <p:spPr>
          <a:xfrm>
            <a:off x="304800" y="6400800"/>
            <a:ext cx="990600" cy="381000"/>
          </a:xfrm>
          <a:prstGeom prst="rect">
            <a:avLst/>
          </a:prstGeom>
        </p:spPr>
        <p:txBody>
          <a:bodyPr>
            <a:normAutofit/>
          </a:bodyPr>
          <a:lstStyle>
            <a:lvl1pPr algn="l">
              <a:buNone/>
              <a:defRPr sz="1400">
                <a:latin typeface="Arial" pitchFamily="34" charset="0"/>
                <a:cs typeface="Arial" pitchFamily="34" charset="0"/>
              </a:defRPr>
            </a:lvl1pPr>
          </a:lstStyle>
          <a:p>
            <a:pPr lvl="0"/>
            <a:r>
              <a:rPr lang="en-US" dirty="0"/>
              <a:t>#</a:t>
            </a:r>
          </a:p>
        </p:txBody>
      </p:sp>
      <p:sp>
        <p:nvSpPr>
          <p:cNvPr id="6" name="Title 1"/>
          <p:cNvSpPr>
            <a:spLocks noGrp="1"/>
          </p:cNvSpPr>
          <p:nvPr>
            <p:ph type="title"/>
          </p:nvPr>
        </p:nvSpPr>
        <p:spPr>
          <a:xfrm>
            <a:off x="0" y="304800"/>
            <a:ext cx="7315200" cy="685800"/>
          </a:xfrm>
          <a:noFill/>
        </p:spPr>
        <p:txBody>
          <a:bodyPr/>
          <a:lstStyle>
            <a:lvl1pPr>
              <a:defRPr/>
            </a:lvl1pPr>
          </a:lstStyle>
          <a:p>
            <a:r>
              <a:rPr lang="en-US" dirty="0"/>
              <a:t>Click to edit Master title style</a:t>
            </a:r>
          </a:p>
        </p:txBody>
      </p:sp>
      <p:sp>
        <p:nvSpPr>
          <p:cNvPr id="7" name="Text Placeholder 5"/>
          <p:cNvSpPr>
            <a:spLocks noGrp="1"/>
          </p:cNvSpPr>
          <p:nvPr>
            <p:ph type="body" sz="quarter" idx="11"/>
          </p:nvPr>
        </p:nvSpPr>
        <p:spPr>
          <a:xfrm>
            <a:off x="0" y="902680"/>
            <a:ext cx="7315200" cy="457200"/>
          </a:xfrm>
          <a:prstGeom prst="rect">
            <a:avLst/>
          </a:prstGeom>
          <a:noFill/>
        </p:spPr>
        <p:txBody>
          <a:bodyPr>
            <a:normAutofit/>
          </a:bodyPr>
          <a:lstStyle>
            <a:lvl1pPr marL="457200" indent="0">
              <a:buNone/>
              <a:defRPr sz="2000">
                <a:solidFill>
                  <a:schemeClr val="bg1"/>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_One Line Title with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4525963"/>
          </a:xfrm>
          <a:prstGeom prst="rect">
            <a:avLst/>
          </a:prstGeom>
        </p:spPr>
        <p:txBody>
          <a:bodyPr/>
          <a:lstStyle>
            <a:lvl1pPr marL="228600" indent="-228600">
              <a:buSzPct val="100000"/>
              <a:buFont typeface="Wingdings" panose="05000000000000000000" pitchFamily="2" charset="2"/>
              <a:buChar char="§"/>
              <a:defRPr lang="en-US" sz="2400" kern="1200" dirty="0" smtClean="0">
                <a:solidFill>
                  <a:schemeClr val="tx1"/>
                </a:solidFill>
                <a:latin typeface="Arial" panose="020B0604020202020204" pitchFamily="34" charset="0"/>
                <a:ea typeface="+mn-ea"/>
                <a:cs typeface="Arial" panose="020B0604020202020204" pitchFamily="34" charset="0"/>
              </a:defRPr>
            </a:lvl1pPr>
            <a:lvl2pPr marL="566738" indent="-223838">
              <a:defRPr sz="2000">
                <a:latin typeface="Arial" panose="020B0604020202020204" pitchFamily="34" charset="0"/>
                <a:cs typeface="Arial" panose="020B0604020202020204" pitchFamily="34" charset="0"/>
              </a:defRPr>
            </a:lvl2pPr>
            <a:lvl3pPr marL="914400" indent="-228600">
              <a:buFont typeface="Wingdings" pitchFamily="2" charset="2"/>
              <a:buChar char="§"/>
              <a:defRPr sz="1800">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marL="228600" indent="-228600">
              <a:buSzPct val="100000"/>
              <a:buFont typeface="Wingdings" panose="05000000000000000000" pitchFamily="2" charset="2"/>
              <a:buChar char="§"/>
              <a:defRPr sz="2400">
                <a:latin typeface="Arial" pitchFamily="34" charset="0"/>
                <a:cs typeface="Arial" pitchFamily="34" charset="0"/>
              </a:defRPr>
            </a:lvl1pPr>
            <a:lvl2pPr>
              <a:defRPr lang="en-US" sz="2000" kern="1200" dirty="0" smtClean="0">
                <a:solidFill>
                  <a:schemeClr val="tx1"/>
                </a:solidFill>
                <a:latin typeface="+mn-lt"/>
                <a:ea typeface="+mn-ea"/>
                <a:cs typeface="+mn-cs"/>
              </a:defRPr>
            </a:lvl2pPr>
            <a:lvl3pPr>
              <a:defRPr lang="en-US" sz="1800" kern="1200" dirty="0" smtClean="0">
                <a:solidFill>
                  <a:schemeClr val="tx1"/>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marL="566738" lvl="1" indent="-223838" algn="l" defTabSz="914400" rtl="0" eaLnBrk="1" latinLnBrk="0" hangingPunct="1">
              <a:spcBef>
                <a:spcPct val="20000"/>
              </a:spcBef>
              <a:buFont typeface="Arial" pitchFamily="34" charset="0"/>
              <a:buChar char="–"/>
            </a:pPr>
            <a:r>
              <a:rPr lang="en-US" dirty="0"/>
              <a:t>Second level.</a:t>
            </a:r>
          </a:p>
          <a:p>
            <a:pPr marL="914400" lvl="2" indent="-228600" algn="l" defTabSz="914400" rtl="0" eaLnBrk="1" latinLnBrk="0" hangingPunct="1">
              <a:spcBef>
                <a:spcPct val="20000"/>
              </a:spcBef>
              <a:buFont typeface="Wingdings" pitchFamily="2" charset="2"/>
              <a:buChar char="§"/>
            </a:pPr>
            <a:r>
              <a:rPr lang="en-US" dirty="0"/>
              <a:t>Third level.</a:t>
            </a:r>
          </a:p>
        </p:txBody>
      </p:sp>
      <p:sp>
        <p:nvSpPr>
          <p:cNvPr id="8" name="Title Placeholder 1"/>
          <p:cNvSpPr>
            <a:spLocks noGrp="1"/>
          </p:cNvSpPr>
          <p:nvPr>
            <p:ph type="title"/>
          </p:nvPr>
        </p:nvSpPr>
        <p:spPr>
          <a:xfrm>
            <a:off x="0" y="228600"/>
            <a:ext cx="7315200" cy="1143000"/>
          </a:xfrm>
          <a:prstGeom prst="rect">
            <a:avLst/>
          </a:prstGeom>
          <a:solidFill>
            <a:srgbClr val="EF8200"/>
          </a:solidFill>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sz="quarter" idx="10" hasCustomPrompt="1"/>
          </p:nvPr>
        </p:nvSpPr>
        <p:spPr>
          <a:xfrm>
            <a:off x="304800" y="6400800"/>
            <a:ext cx="990600" cy="381000"/>
          </a:xfrm>
          <a:prstGeom prst="rect">
            <a:avLst/>
          </a:prstGeom>
        </p:spPr>
        <p:txBody>
          <a:bodyPr>
            <a:normAutofit/>
          </a:bodyPr>
          <a:lstStyle>
            <a:lvl1pPr algn="l">
              <a:buNone/>
              <a:defRPr sz="1400">
                <a:latin typeface="Arial" pitchFamily="34" charset="0"/>
                <a:cs typeface="Arial" pitchFamily="34" charset="0"/>
              </a:defRPr>
            </a:lvl1pPr>
          </a:lstStyle>
          <a:p>
            <a:pPr lvl="0"/>
            <a:r>
              <a:rPr lang="en-US" dirty="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_Title, Sub-Title with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4525963"/>
          </a:xfrm>
          <a:prstGeom prst="rect">
            <a:avLst/>
          </a:prstGeom>
        </p:spPr>
        <p:txBody>
          <a:bodyPr/>
          <a:lstStyle>
            <a:lvl1pPr marL="228600" indent="-228600">
              <a:buSzPct val="100000"/>
              <a:buFont typeface="Wingdings" panose="05000000000000000000" pitchFamily="2" charset="2"/>
              <a:buChar char="§"/>
              <a:defRPr lang="en-US" sz="2400" kern="1200" dirty="0" smtClean="0">
                <a:solidFill>
                  <a:schemeClr val="tx1"/>
                </a:solidFill>
                <a:latin typeface="Arial" panose="020B0604020202020204" pitchFamily="34" charset="0"/>
                <a:ea typeface="+mn-ea"/>
                <a:cs typeface="Arial" panose="020B0604020202020204" pitchFamily="34" charset="0"/>
              </a:defRPr>
            </a:lvl1pPr>
            <a:lvl2pPr marL="566738" indent="-223838">
              <a:defRPr sz="2000">
                <a:latin typeface="Arial" panose="020B0604020202020204" pitchFamily="34" charset="0"/>
                <a:cs typeface="Arial" panose="020B0604020202020204" pitchFamily="34" charset="0"/>
              </a:defRPr>
            </a:lvl2pPr>
            <a:lvl3pPr marL="914400" indent="-228600">
              <a:buFont typeface="Wingdings" pitchFamily="2" charset="2"/>
              <a:buChar char="§"/>
              <a:defRPr sz="1800">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marL="228600" indent="-228600">
              <a:buSzPct val="100000"/>
              <a:buFont typeface="Wingdings" panose="05000000000000000000" pitchFamily="2" charset="2"/>
              <a:buChar char="§"/>
              <a:defRPr sz="2400">
                <a:latin typeface="Arial" pitchFamily="34" charset="0"/>
                <a:cs typeface="Arial" pitchFamily="34" charset="0"/>
              </a:defRPr>
            </a:lvl1pPr>
            <a:lvl2pPr>
              <a:defRPr lang="en-US" sz="2000" kern="1200" dirty="0" smtClean="0">
                <a:solidFill>
                  <a:schemeClr val="tx1"/>
                </a:solidFill>
                <a:latin typeface="+mn-lt"/>
                <a:ea typeface="+mn-ea"/>
                <a:cs typeface="+mn-cs"/>
              </a:defRPr>
            </a:lvl2pPr>
            <a:lvl3pPr>
              <a:defRPr lang="en-US" sz="1800" kern="1200" dirty="0" smtClean="0">
                <a:solidFill>
                  <a:schemeClr val="tx1"/>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marL="566738" lvl="1" indent="-223838" algn="l" defTabSz="914400" rtl="0" eaLnBrk="1" latinLnBrk="0" hangingPunct="1">
              <a:spcBef>
                <a:spcPct val="20000"/>
              </a:spcBef>
              <a:buFont typeface="Arial" pitchFamily="34" charset="0"/>
              <a:buChar char="–"/>
            </a:pPr>
            <a:r>
              <a:rPr lang="en-US" dirty="0"/>
              <a:t>Second level.</a:t>
            </a:r>
          </a:p>
          <a:p>
            <a:pPr marL="914400" lvl="2" indent="-228600" algn="l" defTabSz="914400" rtl="0" eaLnBrk="1" latinLnBrk="0" hangingPunct="1">
              <a:spcBef>
                <a:spcPct val="20000"/>
              </a:spcBef>
              <a:buFont typeface="Wingdings" pitchFamily="2" charset="2"/>
              <a:buChar char="§"/>
            </a:pPr>
            <a:r>
              <a:rPr lang="en-US" dirty="0"/>
              <a:t>Third level.</a:t>
            </a:r>
          </a:p>
        </p:txBody>
      </p:sp>
      <p:sp>
        <p:nvSpPr>
          <p:cNvPr id="9" name="Text Placeholder 8"/>
          <p:cNvSpPr>
            <a:spLocks noGrp="1"/>
          </p:cNvSpPr>
          <p:nvPr>
            <p:ph type="body" sz="quarter" idx="10" hasCustomPrompt="1"/>
          </p:nvPr>
        </p:nvSpPr>
        <p:spPr>
          <a:xfrm>
            <a:off x="304800" y="6400800"/>
            <a:ext cx="990600" cy="381000"/>
          </a:xfrm>
          <a:prstGeom prst="rect">
            <a:avLst/>
          </a:prstGeom>
        </p:spPr>
        <p:txBody>
          <a:bodyPr>
            <a:normAutofit/>
          </a:bodyPr>
          <a:lstStyle>
            <a:lvl1pPr algn="l">
              <a:buNone/>
              <a:defRPr sz="1400">
                <a:latin typeface="Arial" pitchFamily="34" charset="0"/>
                <a:cs typeface="Arial" pitchFamily="34" charset="0"/>
              </a:defRPr>
            </a:lvl1pPr>
          </a:lstStyle>
          <a:p>
            <a:pPr lvl="0"/>
            <a:r>
              <a:rPr lang="en-US" dirty="0"/>
              <a:t>#</a:t>
            </a:r>
          </a:p>
        </p:txBody>
      </p:sp>
      <p:sp>
        <p:nvSpPr>
          <p:cNvPr id="8" name="Title 1"/>
          <p:cNvSpPr>
            <a:spLocks noGrp="1"/>
          </p:cNvSpPr>
          <p:nvPr>
            <p:ph type="title"/>
          </p:nvPr>
        </p:nvSpPr>
        <p:spPr>
          <a:xfrm>
            <a:off x="0" y="304800"/>
            <a:ext cx="7315200" cy="685800"/>
          </a:xfrm>
          <a:noFill/>
        </p:spPr>
        <p:txBody>
          <a:bodyPr/>
          <a:lstStyle>
            <a:lvl1pPr>
              <a:defRPr/>
            </a:lvl1pPr>
          </a:lstStyle>
          <a:p>
            <a:r>
              <a:rPr lang="en-US" dirty="0"/>
              <a:t>Click to edit Master title style</a:t>
            </a:r>
          </a:p>
        </p:txBody>
      </p:sp>
      <p:sp>
        <p:nvSpPr>
          <p:cNvPr id="10" name="Text Placeholder 5"/>
          <p:cNvSpPr>
            <a:spLocks noGrp="1"/>
          </p:cNvSpPr>
          <p:nvPr>
            <p:ph type="body" sz="quarter" idx="11"/>
          </p:nvPr>
        </p:nvSpPr>
        <p:spPr>
          <a:xfrm>
            <a:off x="0" y="902680"/>
            <a:ext cx="7315200" cy="457200"/>
          </a:xfrm>
          <a:prstGeom prst="rect">
            <a:avLst/>
          </a:prstGeom>
          <a:noFill/>
        </p:spPr>
        <p:txBody>
          <a:bodyPr>
            <a:normAutofit/>
          </a:bodyPr>
          <a:lstStyle>
            <a:lvl1pPr marL="457200" indent="0">
              <a:buNone/>
              <a:defRPr sz="2000">
                <a:solidFill>
                  <a:schemeClr val="bg1"/>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LLING_One Line Title with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1600200"/>
            <a:ext cx="8229600" cy="4525963"/>
          </a:xfrm>
          <a:prstGeom prst="rect">
            <a:avLst/>
          </a:prstGeom>
          <a:solidFill>
            <a:srgbClr val="41008C"/>
          </a:solidFill>
        </p:spPr>
        <p:txBody>
          <a:bodyPr/>
          <a:lstStyle>
            <a:lvl1pPr marL="228600" indent="-228600" algn="l" defTabSz="457200" rtl="0" eaLnBrk="1" latinLnBrk="0" hangingPunct="1">
              <a:lnSpc>
                <a:spcPct val="90000"/>
              </a:lnSpc>
              <a:spcBef>
                <a:spcPct val="20000"/>
              </a:spcBef>
              <a:spcAft>
                <a:spcPct val="20000"/>
              </a:spcAft>
              <a:buSzPct val="40000"/>
              <a:buFont typeface="Wingdings" charset="2"/>
              <a:buChar char="u"/>
              <a:tabLst>
                <a:tab pos="6858000" algn="l"/>
              </a:tabLst>
              <a:defRPr lang="en-US" sz="2400" kern="1200" dirty="0" smtClean="0">
                <a:solidFill>
                  <a:schemeClr val="bg1"/>
                </a:solidFill>
                <a:latin typeface="Arial"/>
                <a:ea typeface="+mn-ea"/>
                <a:cs typeface="Arial"/>
              </a:defRPr>
            </a:lvl1pPr>
            <a:lvl2pPr>
              <a:defRPr lang="en-US" sz="2000" kern="1200" dirty="0" smtClean="0">
                <a:solidFill>
                  <a:schemeClr val="bg1"/>
                </a:solidFill>
                <a:latin typeface="Arial"/>
                <a:ea typeface="ＭＳ Ｐゴシック" pitchFamily="-112" charset="-128"/>
                <a:cs typeface="Arial"/>
              </a:defRPr>
            </a:lvl2pPr>
            <a:lvl3pPr marL="914400" indent="-228600">
              <a:defRPr lang="en-US" sz="1800" kern="1200" dirty="0" smtClean="0">
                <a:solidFill>
                  <a:schemeClr val="bg1"/>
                </a:solidFill>
                <a:latin typeface="Arial"/>
                <a:ea typeface="ＭＳ Ｐゴシック" pitchFamily="-112" charset="-128"/>
                <a:cs typeface="Arial"/>
              </a:defRPr>
            </a:lvl3pPr>
          </a:lstStyle>
          <a:p>
            <a:pPr lvl="0"/>
            <a:r>
              <a:rPr lang="en-US" dirty="0"/>
              <a:t>Click to edit Master text styles.</a:t>
            </a:r>
          </a:p>
          <a:p>
            <a:pPr marL="571500" lvl="1" indent="-228600" algn="l" defTabSz="457200" rtl="0" eaLnBrk="1" latinLnBrk="0" hangingPunct="1">
              <a:lnSpc>
                <a:spcPct val="90000"/>
              </a:lnSpc>
              <a:spcBef>
                <a:spcPct val="20000"/>
              </a:spcBef>
              <a:spcAft>
                <a:spcPct val="20000"/>
              </a:spcAft>
              <a:buFontTx/>
              <a:buChar char="–"/>
              <a:tabLst>
                <a:tab pos="6858000" algn="l"/>
              </a:tabLst>
            </a:pPr>
            <a:r>
              <a:rPr lang="en-US" dirty="0"/>
              <a:t>Second level.</a:t>
            </a:r>
          </a:p>
          <a:p>
            <a:pPr lvl="2"/>
            <a:r>
              <a:rPr lang="en-US" dirty="0"/>
              <a:t>Third level.</a:t>
            </a:r>
          </a:p>
        </p:txBody>
      </p:sp>
      <p:sp>
        <p:nvSpPr>
          <p:cNvPr id="8" name="Title Placeholder 1"/>
          <p:cNvSpPr>
            <a:spLocks noGrp="1"/>
          </p:cNvSpPr>
          <p:nvPr>
            <p:ph type="title"/>
          </p:nvPr>
        </p:nvSpPr>
        <p:spPr>
          <a:xfrm>
            <a:off x="0" y="228600"/>
            <a:ext cx="7315200" cy="1143000"/>
          </a:xfrm>
          <a:prstGeom prst="rect">
            <a:avLst/>
          </a:prstGeom>
          <a:solidFill>
            <a:srgbClr val="EF8200"/>
          </a:solidFill>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sz="quarter" idx="10" hasCustomPrompt="1"/>
          </p:nvPr>
        </p:nvSpPr>
        <p:spPr>
          <a:xfrm>
            <a:off x="304800" y="6400800"/>
            <a:ext cx="990600" cy="381000"/>
          </a:xfrm>
          <a:prstGeom prst="rect">
            <a:avLst/>
          </a:prstGeom>
          <a:solidFill>
            <a:srgbClr val="41008C"/>
          </a:solidFill>
        </p:spPr>
        <p:txBody>
          <a:bodyPr>
            <a:normAutofit/>
          </a:bodyPr>
          <a:lstStyle>
            <a:lvl1pPr algn="l">
              <a:buNone/>
              <a:defRPr sz="1400">
                <a:solidFill>
                  <a:schemeClr val="bg1"/>
                </a:solidFill>
                <a:latin typeface="Arial" pitchFamily="34" charset="0"/>
                <a:cs typeface="Arial" pitchFamily="34" charset="0"/>
              </a:defRPr>
            </a:lvl1pPr>
          </a:lstStyle>
          <a:p>
            <a:pPr lvl="0"/>
            <a:r>
              <a:rPr lang="en-US" dirty="0"/>
              <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LLING_Title, Sub-Title with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8229600" cy="4525963"/>
          </a:xfrm>
          <a:prstGeom prst="rect">
            <a:avLst/>
          </a:prstGeom>
          <a:solidFill>
            <a:srgbClr val="41008C"/>
          </a:solidFill>
        </p:spPr>
        <p:txBody>
          <a:bodyPr/>
          <a:lstStyle>
            <a:lvl1pPr marL="228600" indent="-228600" algn="l" defTabSz="457200" rtl="0" eaLnBrk="1" latinLnBrk="0" hangingPunct="1">
              <a:lnSpc>
                <a:spcPct val="90000"/>
              </a:lnSpc>
              <a:spcBef>
                <a:spcPct val="20000"/>
              </a:spcBef>
              <a:spcAft>
                <a:spcPct val="20000"/>
              </a:spcAft>
              <a:buSzPct val="40000"/>
              <a:buFont typeface="Wingdings" charset="2"/>
              <a:buChar char="u"/>
              <a:tabLst>
                <a:tab pos="6858000" algn="l"/>
              </a:tabLst>
              <a:defRPr lang="en-US" sz="2400" kern="1200" dirty="0" smtClean="0">
                <a:solidFill>
                  <a:schemeClr val="bg1"/>
                </a:solidFill>
                <a:latin typeface="Arial"/>
                <a:ea typeface="+mn-ea"/>
                <a:cs typeface="Arial"/>
              </a:defRPr>
            </a:lvl1pPr>
            <a:lvl2pPr>
              <a:defRPr lang="en-US" sz="2000" kern="1200" dirty="0" smtClean="0">
                <a:solidFill>
                  <a:schemeClr val="bg1"/>
                </a:solidFill>
                <a:latin typeface="Arial"/>
                <a:ea typeface="ＭＳ Ｐゴシック" pitchFamily="-112" charset="-128"/>
                <a:cs typeface="Arial"/>
              </a:defRPr>
            </a:lvl2pPr>
            <a:lvl3pPr marL="914400" indent="-228600">
              <a:defRPr lang="en-US" sz="1800" kern="1200" dirty="0" smtClean="0">
                <a:solidFill>
                  <a:schemeClr val="bg1"/>
                </a:solidFill>
                <a:latin typeface="Arial"/>
                <a:ea typeface="ＭＳ Ｐゴシック" pitchFamily="-112" charset="-128"/>
                <a:cs typeface="Arial"/>
              </a:defRPr>
            </a:lvl3pPr>
          </a:lstStyle>
          <a:p>
            <a:pPr lvl="0"/>
            <a:r>
              <a:rPr lang="en-US" dirty="0"/>
              <a:t>Click to edit Master text styles.</a:t>
            </a:r>
          </a:p>
          <a:p>
            <a:pPr marL="571500" lvl="1" indent="-228600" algn="l" defTabSz="457200" rtl="0" eaLnBrk="1" latinLnBrk="0" hangingPunct="1">
              <a:lnSpc>
                <a:spcPct val="90000"/>
              </a:lnSpc>
              <a:spcBef>
                <a:spcPct val="20000"/>
              </a:spcBef>
              <a:spcAft>
                <a:spcPct val="20000"/>
              </a:spcAft>
              <a:buFontTx/>
              <a:buChar char="–"/>
              <a:tabLst>
                <a:tab pos="6858000" algn="l"/>
              </a:tabLst>
            </a:pPr>
            <a:r>
              <a:rPr lang="en-US" dirty="0"/>
              <a:t>Second level.</a:t>
            </a:r>
          </a:p>
          <a:p>
            <a:pPr lvl="2"/>
            <a:r>
              <a:rPr lang="en-US" dirty="0"/>
              <a:t>Third level.</a:t>
            </a:r>
          </a:p>
        </p:txBody>
      </p:sp>
      <p:sp>
        <p:nvSpPr>
          <p:cNvPr id="10" name="Text Placeholder 8"/>
          <p:cNvSpPr>
            <a:spLocks noGrp="1"/>
          </p:cNvSpPr>
          <p:nvPr>
            <p:ph type="body" sz="quarter" idx="10" hasCustomPrompt="1"/>
          </p:nvPr>
        </p:nvSpPr>
        <p:spPr>
          <a:xfrm>
            <a:off x="304800" y="6400800"/>
            <a:ext cx="990600" cy="381000"/>
          </a:xfrm>
          <a:prstGeom prst="rect">
            <a:avLst/>
          </a:prstGeom>
          <a:solidFill>
            <a:srgbClr val="41008C"/>
          </a:solidFill>
        </p:spPr>
        <p:txBody>
          <a:bodyPr>
            <a:normAutofit/>
          </a:bodyPr>
          <a:lstStyle>
            <a:lvl1pPr algn="l">
              <a:buNone/>
              <a:defRPr sz="1400">
                <a:solidFill>
                  <a:schemeClr val="bg1"/>
                </a:solidFill>
                <a:latin typeface="Arial" pitchFamily="34" charset="0"/>
                <a:cs typeface="Arial" pitchFamily="34" charset="0"/>
              </a:defRPr>
            </a:lvl1pPr>
          </a:lstStyle>
          <a:p>
            <a:pPr lvl="0"/>
            <a:r>
              <a:rPr lang="en-US" dirty="0"/>
              <a:t>#</a:t>
            </a:r>
          </a:p>
        </p:txBody>
      </p:sp>
      <p:sp>
        <p:nvSpPr>
          <p:cNvPr id="6" name="Title 1"/>
          <p:cNvSpPr>
            <a:spLocks noGrp="1"/>
          </p:cNvSpPr>
          <p:nvPr>
            <p:ph type="title"/>
          </p:nvPr>
        </p:nvSpPr>
        <p:spPr>
          <a:xfrm>
            <a:off x="0" y="304800"/>
            <a:ext cx="7315200" cy="685800"/>
          </a:xfrm>
          <a:noFill/>
        </p:spPr>
        <p:txBody>
          <a:bodyPr/>
          <a:lstStyle>
            <a:lvl1pPr>
              <a:defRPr/>
            </a:lvl1pPr>
          </a:lstStyle>
          <a:p>
            <a:r>
              <a:rPr lang="en-US" dirty="0"/>
              <a:t>Click to edit Master title style</a:t>
            </a:r>
          </a:p>
        </p:txBody>
      </p:sp>
      <p:sp>
        <p:nvSpPr>
          <p:cNvPr id="7" name="Text Placeholder 5"/>
          <p:cNvSpPr>
            <a:spLocks noGrp="1"/>
          </p:cNvSpPr>
          <p:nvPr>
            <p:ph type="body" sz="quarter" idx="11"/>
          </p:nvPr>
        </p:nvSpPr>
        <p:spPr>
          <a:xfrm>
            <a:off x="0" y="902680"/>
            <a:ext cx="7315200" cy="457200"/>
          </a:xfrm>
          <a:prstGeom prst="rect">
            <a:avLst/>
          </a:prstGeom>
          <a:noFill/>
        </p:spPr>
        <p:txBody>
          <a:bodyPr>
            <a:normAutofit/>
          </a:bodyPr>
          <a:lstStyle>
            <a:lvl1pPr marL="457200" indent="0">
              <a:buNone/>
              <a:defRPr sz="2000">
                <a:solidFill>
                  <a:schemeClr val="bg1"/>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LLING_One Line Title with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4525963"/>
          </a:xfrm>
          <a:prstGeom prst="rect">
            <a:avLst/>
          </a:prstGeom>
          <a:solidFill>
            <a:srgbClr val="41008C"/>
          </a:solidFill>
        </p:spPr>
        <p:txBody>
          <a:bodyPr/>
          <a:lstStyle>
            <a:lvl1pPr marL="228600" indent="-228600">
              <a:buSzPct val="40000"/>
              <a:buFont typeface="Wingdings" pitchFamily="2" charset="2"/>
              <a:buChar char="u"/>
              <a:defRPr lang="en-US" sz="2400" kern="1200" dirty="0" smtClean="0">
                <a:solidFill>
                  <a:schemeClr val="bg1"/>
                </a:solidFill>
                <a:latin typeface="Arial"/>
                <a:ea typeface="+mn-ea"/>
                <a:cs typeface="Arial"/>
              </a:defRPr>
            </a:lvl1pPr>
            <a:lvl2pPr marL="566738" indent="-223838">
              <a:defRPr sz="2000">
                <a:solidFill>
                  <a:schemeClr val="bg1"/>
                </a:solidFill>
              </a:defRPr>
            </a:lvl2pPr>
            <a:lvl3pPr marL="914400" indent="-228600">
              <a:buFont typeface="Wingdings" pitchFamily="2" charset="2"/>
              <a:buChar char="§"/>
              <a:defRPr sz="180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00200"/>
            <a:ext cx="4038600" cy="4525963"/>
          </a:xfrm>
          <a:prstGeom prst="rect">
            <a:avLst/>
          </a:prstGeom>
          <a:solidFill>
            <a:srgbClr val="41008C"/>
          </a:solidFill>
        </p:spPr>
        <p:txBody>
          <a:bodyPr/>
          <a:lstStyle>
            <a:lvl1pPr marL="228600" indent="-228600">
              <a:buSzPct val="40000"/>
              <a:buFont typeface="Wingdings" pitchFamily="2" charset="2"/>
              <a:buChar char="u"/>
              <a:defRPr sz="2400">
                <a:solidFill>
                  <a:schemeClr val="bg1"/>
                </a:solidFill>
                <a:latin typeface="Arial" pitchFamily="34" charset="0"/>
                <a:cs typeface="Arial" pitchFamily="34" charset="0"/>
              </a:defRPr>
            </a:lvl1pPr>
            <a:lvl2pPr>
              <a:defRPr lang="en-US" sz="2000" kern="1200" dirty="0" smtClean="0">
                <a:solidFill>
                  <a:schemeClr val="bg1"/>
                </a:solidFill>
                <a:latin typeface="+mn-lt"/>
                <a:ea typeface="+mn-ea"/>
                <a:cs typeface="+mn-cs"/>
              </a:defRPr>
            </a:lvl2pPr>
            <a:lvl3pPr>
              <a:defRPr lang="en-US" sz="1800" kern="1200" dirty="0" smtClean="0">
                <a:solidFill>
                  <a:schemeClr val="bg1"/>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marL="566738" lvl="1" indent="-223838" algn="l" defTabSz="914400" rtl="0" eaLnBrk="1" latinLnBrk="0" hangingPunct="1">
              <a:spcBef>
                <a:spcPct val="20000"/>
              </a:spcBef>
              <a:buFont typeface="Arial" pitchFamily="34" charset="0"/>
              <a:buChar char="–"/>
            </a:pPr>
            <a:r>
              <a:rPr lang="en-US" dirty="0"/>
              <a:t>Second level.</a:t>
            </a:r>
          </a:p>
          <a:p>
            <a:pPr marL="914400" lvl="2" indent="-228600" algn="l" defTabSz="914400" rtl="0" eaLnBrk="1" latinLnBrk="0" hangingPunct="1">
              <a:spcBef>
                <a:spcPct val="20000"/>
              </a:spcBef>
              <a:buFont typeface="Wingdings" pitchFamily="2" charset="2"/>
              <a:buChar char="§"/>
            </a:pPr>
            <a:r>
              <a:rPr lang="en-US" dirty="0"/>
              <a:t>Third level.</a:t>
            </a:r>
          </a:p>
        </p:txBody>
      </p:sp>
      <p:sp>
        <p:nvSpPr>
          <p:cNvPr id="8" name="Title Placeholder 1"/>
          <p:cNvSpPr>
            <a:spLocks noGrp="1"/>
          </p:cNvSpPr>
          <p:nvPr>
            <p:ph type="title"/>
          </p:nvPr>
        </p:nvSpPr>
        <p:spPr>
          <a:xfrm>
            <a:off x="0" y="228600"/>
            <a:ext cx="7315200" cy="1143000"/>
          </a:xfrm>
          <a:prstGeom prst="rect">
            <a:avLst/>
          </a:prstGeom>
          <a:solidFill>
            <a:srgbClr val="EF8200"/>
          </a:solidFill>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sz="quarter" idx="10" hasCustomPrompt="1"/>
          </p:nvPr>
        </p:nvSpPr>
        <p:spPr>
          <a:xfrm>
            <a:off x="304800" y="6400800"/>
            <a:ext cx="990600" cy="381000"/>
          </a:xfrm>
          <a:prstGeom prst="rect">
            <a:avLst/>
          </a:prstGeom>
          <a:solidFill>
            <a:srgbClr val="41008C"/>
          </a:solidFill>
        </p:spPr>
        <p:txBody>
          <a:bodyPr>
            <a:normAutofit/>
          </a:bodyPr>
          <a:lstStyle>
            <a:lvl1pPr algn="l">
              <a:buNone/>
              <a:defRPr sz="1400">
                <a:solidFill>
                  <a:schemeClr val="bg1"/>
                </a:solidFill>
                <a:latin typeface="Arial" pitchFamily="34" charset="0"/>
                <a:cs typeface="Arial" pitchFamily="34" charset="0"/>
              </a:defRPr>
            </a:lvl1pPr>
          </a:lstStyle>
          <a:p>
            <a:pPr lvl="0"/>
            <a:r>
              <a:rPr lang="en-US" dirty="0"/>
              <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LLING_Title, Sub-Title with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4525963"/>
          </a:xfrm>
          <a:prstGeom prst="rect">
            <a:avLst/>
          </a:prstGeom>
          <a:solidFill>
            <a:srgbClr val="41008C"/>
          </a:solidFill>
        </p:spPr>
        <p:txBody>
          <a:bodyPr/>
          <a:lstStyle>
            <a:lvl1pPr marL="228600" indent="-228600">
              <a:buSzPct val="40000"/>
              <a:buFont typeface="Wingdings" pitchFamily="2" charset="2"/>
              <a:buChar char="u"/>
              <a:defRPr lang="en-US" sz="2400" kern="1200" dirty="0" smtClean="0">
                <a:solidFill>
                  <a:schemeClr val="bg1"/>
                </a:solidFill>
                <a:latin typeface="Arial"/>
                <a:ea typeface="+mn-ea"/>
                <a:cs typeface="Arial"/>
              </a:defRPr>
            </a:lvl1pPr>
            <a:lvl2pPr marL="566738" indent="-223838">
              <a:defRPr sz="2000">
                <a:solidFill>
                  <a:schemeClr val="bg1"/>
                </a:solidFill>
              </a:defRPr>
            </a:lvl2pPr>
            <a:lvl3pPr marL="914400" indent="-228600">
              <a:buFont typeface="Wingdings" pitchFamily="2" charset="2"/>
              <a:buChar char="§"/>
              <a:defRPr sz="180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00200"/>
            <a:ext cx="4038600" cy="4525963"/>
          </a:xfrm>
          <a:prstGeom prst="rect">
            <a:avLst/>
          </a:prstGeom>
          <a:solidFill>
            <a:srgbClr val="41008C"/>
          </a:solidFill>
        </p:spPr>
        <p:txBody>
          <a:bodyPr/>
          <a:lstStyle>
            <a:lvl1pPr marL="228600" indent="-228600">
              <a:buSzPct val="40000"/>
              <a:buFont typeface="Wingdings" pitchFamily="2" charset="2"/>
              <a:buChar char="u"/>
              <a:defRPr sz="2400">
                <a:solidFill>
                  <a:schemeClr val="bg1"/>
                </a:solidFill>
                <a:latin typeface="Arial" pitchFamily="34" charset="0"/>
                <a:cs typeface="Arial" pitchFamily="34" charset="0"/>
              </a:defRPr>
            </a:lvl1pPr>
            <a:lvl2pPr>
              <a:defRPr lang="en-US" sz="2000" kern="1200" dirty="0" smtClean="0">
                <a:solidFill>
                  <a:schemeClr val="bg1"/>
                </a:solidFill>
                <a:latin typeface="+mn-lt"/>
                <a:ea typeface="+mn-ea"/>
                <a:cs typeface="+mn-cs"/>
              </a:defRPr>
            </a:lvl2pPr>
            <a:lvl3pPr>
              <a:defRPr lang="en-US" sz="1800" kern="1200" dirty="0" smtClean="0">
                <a:solidFill>
                  <a:schemeClr val="bg1"/>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marL="566738" lvl="1" indent="-223838" algn="l" defTabSz="914400" rtl="0" eaLnBrk="1" latinLnBrk="0" hangingPunct="1">
              <a:spcBef>
                <a:spcPct val="20000"/>
              </a:spcBef>
              <a:buFont typeface="Arial" pitchFamily="34" charset="0"/>
              <a:buChar char="–"/>
            </a:pPr>
            <a:r>
              <a:rPr lang="en-US" dirty="0"/>
              <a:t>Second level.</a:t>
            </a:r>
          </a:p>
          <a:p>
            <a:pPr marL="914400" lvl="2" indent="-228600" algn="l" defTabSz="914400" rtl="0" eaLnBrk="1" latinLnBrk="0" hangingPunct="1">
              <a:spcBef>
                <a:spcPct val="20000"/>
              </a:spcBef>
              <a:buFont typeface="Wingdings" pitchFamily="2" charset="2"/>
              <a:buChar char="§"/>
            </a:pPr>
            <a:r>
              <a:rPr lang="en-US" dirty="0"/>
              <a:t>Third level.</a:t>
            </a:r>
          </a:p>
        </p:txBody>
      </p:sp>
      <p:sp>
        <p:nvSpPr>
          <p:cNvPr id="9" name="Text Placeholder 8"/>
          <p:cNvSpPr>
            <a:spLocks noGrp="1"/>
          </p:cNvSpPr>
          <p:nvPr>
            <p:ph type="body" sz="quarter" idx="10" hasCustomPrompt="1"/>
          </p:nvPr>
        </p:nvSpPr>
        <p:spPr>
          <a:xfrm>
            <a:off x="304800" y="6400800"/>
            <a:ext cx="990600" cy="381000"/>
          </a:xfrm>
          <a:prstGeom prst="rect">
            <a:avLst/>
          </a:prstGeom>
          <a:solidFill>
            <a:srgbClr val="41008C"/>
          </a:solidFill>
        </p:spPr>
        <p:txBody>
          <a:bodyPr>
            <a:normAutofit/>
          </a:bodyPr>
          <a:lstStyle>
            <a:lvl1pPr algn="l">
              <a:buNone/>
              <a:defRPr sz="1400">
                <a:solidFill>
                  <a:schemeClr val="bg1"/>
                </a:solidFill>
                <a:latin typeface="Arial" pitchFamily="34" charset="0"/>
                <a:cs typeface="Arial" pitchFamily="34" charset="0"/>
              </a:defRPr>
            </a:lvl1pPr>
          </a:lstStyle>
          <a:p>
            <a:pPr lvl="0"/>
            <a:r>
              <a:rPr lang="en-US" dirty="0"/>
              <a:t>#</a:t>
            </a:r>
          </a:p>
        </p:txBody>
      </p:sp>
      <p:sp>
        <p:nvSpPr>
          <p:cNvPr id="8" name="Title 1"/>
          <p:cNvSpPr>
            <a:spLocks noGrp="1"/>
          </p:cNvSpPr>
          <p:nvPr>
            <p:ph type="title"/>
          </p:nvPr>
        </p:nvSpPr>
        <p:spPr>
          <a:xfrm>
            <a:off x="0" y="304800"/>
            <a:ext cx="7315200" cy="685800"/>
          </a:xfrm>
          <a:noFill/>
        </p:spPr>
        <p:txBody>
          <a:bodyPr/>
          <a:lstStyle>
            <a:lvl1pPr>
              <a:defRPr/>
            </a:lvl1pPr>
          </a:lstStyle>
          <a:p>
            <a:r>
              <a:rPr lang="en-US" dirty="0"/>
              <a:t>Click to edit Master title style</a:t>
            </a:r>
          </a:p>
        </p:txBody>
      </p:sp>
      <p:sp>
        <p:nvSpPr>
          <p:cNvPr id="10" name="Text Placeholder 5"/>
          <p:cNvSpPr>
            <a:spLocks noGrp="1"/>
          </p:cNvSpPr>
          <p:nvPr>
            <p:ph type="body" sz="quarter" idx="11"/>
          </p:nvPr>
        </p:nvSpPr>
        <p:spPr>
          <a:xfrm>
            <a:off x="0" y="902680"/>
            <a:ext cx="7315200" cy="457200"/>
          </a:xfrm>
          <a:prstGeom prst="rect">
            <a:avLst/>
          </a:prstGeom>
          <a:noFill/>
        </p:spPr>
        <p:txBody>
          <a:bodyPr>
            <a:normAutofit/>
          </a:bodyPr>
          <a:lstStyle>
            <a:lvl1pPr marL="457200" indent="0">
              <a:buNone/>
              <a:defRPr sz="2000">
                <a:solidFill>
                  <a:schemeClr val="bg1"/>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ne Line Title Blank">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1008C"/>
          </a:solidFill>
        </p:spPr>
        <p:txBody>
          <a:bodyPr/>
          <a:lstStyle/>
          <a:p>
            <a:r>
              <a:rPr lang="en-US" dirty="0"/>
              <a:t>Click to edit Master title style</a:t>
            </a:r>
          </a:p>
        </p:txBody>
      </p:sp>
      <p:sp>
        <p:nvSpPr>
          <p:cNvPr id="8" name="Text Placeholder 8"/>
          <p:cNvSpPr>
            <a:spLocks noGrp="1"/>
          </p:cNvSpPr>
          <p:nvPr>
            <p:ph type="body" sz="quarter" idx="10" hasCustomPrompt="1"/>
          </p:nvPr>
        </p:nvSpPr>
        <p:spPr>
          <a:xfrm>
            <a:off x="304800" y="6400800"/>
            <a:ext cx="990600" cy="381000"/>
          </a:xfrm>
        </p:spPr>
        <p:txBody>
          <a:bodyPr>
            <a:normAutofit/>
          </a:bodyPr>
          <a:lstStyle>
            <a:lvl1pPr algn="l">
              <a:buNone/>
              <a:defRPr sz="1400">
                <a:latin typeface="Arial" pitchFamily="34" charset="0"/>
                <a:cs typeface="Arial" pitchFamily="34" charset="0"/>
              </a:defRPr>
            </a:lvl1pPr>
          </a:lstStyle>
          <a:p>
            <a:pPr lvl="0"/>
            <a:r>
              <a:rPr lang="en-US" dirty="0"/>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ssion Statement Slide">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ne line title with text">
    <p:spTree>
      <p:nvGrpSpPr>
        <p:cNvPr id="1" name=""/>
        <p:cNvGrpSpPr/>
        <p:nvPr/>
      </p:nvGrpSpPr>
      <p:grpSpPr>
        <a:xfrm>
          <a:off x="0" y="0"/>
          <a:ext cx="0" cy="0"/>
          <a:chOff x="0" y="0"/>
          <a:chExt cx="0" cy="0"/>
        </a:xfrm>
      </p:grpSpPr>
      <p:sp>
        <p:nvSpPr>
          <p:cNvPr id="7" name="Title 1"/>
          <p:cNvSpPr>
            <a:spLocks noGrp="1"/>
          </p:cNvSpPr>
          <p:nvPr>
            <p:ph type="title"/>
          </p:nvPr>
        </p:nvSpPr>
        <p:spPr>
          <a:xfrm>
            <a:off x="0" y="228600"/>
            <a:ext cx="7315200" cy="1143000"/>
          </a:xfrm>
          <a:prstGeom prst="rect">
            <a:avLst/>
          </a:prstGeom>
          <a:solidFill>
            <a:srgbClr val="41008C"/>
          </a:solidFill>
        </p:spPr>
        <p:txBody>
          <a:bodyPr/>
          <a:lstStyle/>
          <a:p>
            <a:r>
              <a:rPr lang="en-US"/>
              <a:t>Click to edit Master title style</a:t>
            </a:r>
          </a:p>
        </p:txBody>
      </p:sp>
      <p:sp>
        <p:nvSpPr>
          <p:cNvPr id="8" name="Content Placeholder 2"/>
          <p:cNvSpPr>
            <a:spLocks noGrp="1"/>
          </p:cNvSpPr>
          <p:nvPr>
            <p:ph idx="1" hasCustomPrompt="1"/>
          </p:nvPr>
        </p:nvSpPr>
        <p:spPr>
          <a:xfrm>
            <a:off x="457200" y="1600200"/>
            <a:ext cx="8229600" cy="4525963"/>
          </a:xfrm>
          <a:prstGeom prst="rect">
            <a:avLst/>
          </a:prstGeo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8"/>
          <p:cNvSpPr>
            <a:spLocks noGrp="1"/>
          </p:cNvSpPr>
          <p:nvPr>
            <p:ph type="body" sz="quarter" idx="10" hasCustomPrompt="1"/>
          </p:nvPr>
        </p:nvSpPr>
        <p:spPr>
          <a:xfrm>
            <a:off x="304800" y="6400800"/>
            <a:ext cx="990600" cy="381000"/>
          </a:xfrm>
          <a:prstGeom prst="rect">
            <a:avLst/>
          </a:prstGeom>
        </p:spPr>
        <p:txBody>
          <a:bodyPr>
            <a:normAutofit/>
          </a:bodyPr>
          <a:lstStyle>
            <a:lvl1pPr algn="l">
              <a:buNone/>
              <a:defRPr sz="1400">
                <a:latin typeface="Arial" pitchFamily="34" charset="0"/>
                <a:cs typeface="Arial" pitchFamily="34" charset="0"/>
              </a:defRPr>
            </a:lvl1pPr>
          </a:lstStyle>
          <a:p>
            <a:pPr lvl="0"/>
            <a:r>
              <a:rPr lang="en-US" dirty="0"/>
              <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LLING_One Line Title with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1600200"/>
            <a:ext cx="8229600" cy="4525963"/>
          </a:xfrm>
          <a:prstGeom prst="rect">
            <a:avLst/>
          </a:prstGeom>
          <a:solidFill>
            <a:srgbClr val="41008C"/>
          </a:solidFill>
        </p:spPr>
        <p:txBody>
          <a:bodyPr/>
          <a:lstStyle>
            <a:lvl1pPr marL="228600" indent="-228600" algn="l" defTabSz="457200" rtl="0" eaLnBrk="1" latinLnBrk="0" hangingPunct="1">
              <a:lnSpc>
                <a:spcPct val="90000"/>
              </a:lnSpc>
              <a:spcBef>
                <a:spcPct val="20000"/>
              </a:spcBef>
              <a:spcAft>
                <a:spcPct val="20000"/>
              </a:spcAft>
              <a:buSzPct val="40000"/>
              <a:buFont typeface="Wingdings" charset="2"/>
              <a:buChar char="u"/>
              <a:tabLst>
                <a:tab pos="6858000" algn="l"/>
              </a:tabLst>
              <a:defRPr lang="en-US" sz="2400" kern="1200" dirty="0" smtClean="0">
                <a:solidFill>
                  <a:schemeClr val="bg1"/>
                </a:solidFill>
                <a:latin typeface="Arial"/>
                <a:ea typeface="+mn-ea"/>
                <a:cs typeface="Arial"/>
              </a:defRPr>
            </a:lvl1pPr>
            <a:lvl2pPr>
              <a:defRPr lang="en-US" sz="2000" kern="1200" dirty="0" smtClean="0">
                <a:solidFill>
                  <a:schemeClr val="bg1"/>
                </a:solidFill>
                <a:latin typeface="Arial"/>
                <a:ea typeface="ＭＳ Ｐゴシック" pitchFamily="-112" charset="-128"/>
                <a:cs typeface="Arial"/>
              </a:defRPr>
            </a:lvl2pPr>
            <a:lvl3pPr marL="914400" indent="-228600">
              <a:defRPr lang="en-US" sz="1800" kern="1200" dirty="0" smtClean="0">
                <a:solidFill>
                  <a:schemeClr val="bg1"/>
                </a:solidFill>
                <a:latin typeface="Arial"/>
                <a:ea typeface="ＭＳ Ｐゴシック" pitchFamily="-112" charset="-128"/>
                <a:cs typeface="Arial"/>
              </a:defRPr>
            </a:lvl3pPr>
          </a:lstStyle>
          <a:p>
            <a:pPr lvl="0"/>
            <a:r>
              <a:rPr lang="en-US" dirty="0"/>
              <a:t>Click to edit Master text styles.</a:t>
            </a:r>
          </a:p>
          <a:p>
            <a:pPr marL="571500" lvl="1" indent="-228600" algn="l" defTabSz="457200" rtl="0" eaLnBrk="1" latinLnBrk="0" hangingPunct="1">
              <a:lnSpc>
                <a:spcPct val="90000"/>
              </a:lnSpc>
              <a:spcBef>
                <a:spcPct val="20000"/>
              </a:spcBef>
              <a:spcAft>
                <a:spcPct val="20000"/>
              </a:spcAft>
              <a:buFontTx/>
              <a:buChar char="–"/>
              <a:tabLst>
                <a:tab pos="6858000" algn="l"/>
              </a:tabLst>
            </a:pPr>
            <a:r>
              <a:rPr lang="en-US" dirty="0"/>
              <a:t>Second level.</a:t>
            </a:r>
          </a:p>
          <a:p>
            <a:pPr lvl="2"/>
            <a:r>
              <a:rPr lang="en-US" dirty="0"/>
              <a:t>Third level.</a:t>
            </a:r>
          </a:p>
        </p:txBody>
      </p:sp>
      <p:sp>
        <p:nvSpPr>
          <p:cNvPr id="8" name="Title Placeholder 1"/>
          <p:cNvSpPr>
            <a:spLocks noGrp="1"/>
          </p:cNvSpPr>
          <p:nvPr>
            <p:ph type="title"/>
          </p:nvPr>
        </p:nvSpPr>
        <p:spPr>
          <a:xfrm>
            <a:off x="0" y="228600"/>
            <a:ext cx="7315200" cy="1143000"/>
          </a:xfrm>
          <a:prstGeom prst="rect">
            <a:avLst/>
          </a:prstGeom>
          <a:solidFill>
            <a:srgbClr val="EF8200"/>
          </a:solidFill>
        </p:spPr>
        <p:txBody>
          <a:bodyPr vert="horz" lIns="91440" tIns="45720" rIns="91440" bIns="45720" rtlCol="0" anchor="ctr">
            <a:normAutofit/>
          </a:bodyPr>
          <a:lstStyle/>
          <a:p>
            <a:r>
              <a:rPr lang="en-US"/>
              <a:t>Click to edit Master title style</a:t>
            </a:r>
            <a:endParaRPr lang="en-US" dirty="0"/>
          </a:p>
        </p:txBody>
      </p:sp>
      <p:sp>
        <p:nvSpPr>
          <p:cNvPr id="9" name="Text Placeholder 8"/>
          <p:cNvSpPr>
            <a:spLocks noGrp="1"/>
          </p:cNvSpPr>
          <p:nvPr>
            <p:ph type="body" sz="quarter" idx="10" hasCustomPrompt="1"/>
          </p:nvPr>
        </p:nvSpPr>
        <p:spPr>
          <a:xfrm>
            <a:off x="304800" y="6400800"/>
            <a:ext cx="990600" cy="381000"/>
          </a:xfrm>
          <a:prstGeom prst="rect">
            <a:avLst/>
          </a:prstGeom>
          <a:solidFill>
            <a:srgbClr val="41008C"/>
          </a:solidFill>
        </p:spPr>
        <p:txBody>
          <a:bodyPr>
            <a:normAutofit/>
          </a:bodyPr>
          <a:lstStyle>
            <a:lvl1pPr algn="l">
              <a:buNone/>
              <a:defRPr sz="1400">
                <a:solidFill>
                  <a:schemeClr val="bg1"/>
                </a:solidFill>
                <a:latin typeface="Arial" pitchFamily="34" charset="0"/>
                <a:cs typeface="Arial" pitchFamily="34" charset="0"/>
              </a:defRPr>
            </a:lvl1pPr>
          </a:lstStyle>
          <a:p>
            <a:pPr lvl="0"/>
            <a:r>
              <a:rPr lang="en-US" dirty="0"/>
              <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ING_Title, Sub-Title with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8229600" cy="4525963"/>
          </a:xfrm>
          <a:prstGeom prst="rect">
            <a:avLst/>
          </a:prstGeom>
          <a:solidFill>
            <a:srgbClr val="41008C"/>
          </a:solidFill>
        </p:spPr>
        <p:txBody>
          <a:bodyPr/>
          <a:lstStyle>
            <a:lvl1pPr marL="228600" indent="-228600" algn="l" defTabSz="457200" rtl="0" eaLnBrk="1" latinLnBrk="0" hangingPunct="1">
              <a:lnSpc>
                <a:spcPct val="90000"/>
              </a:lnSpc>
              <a:spcBef>
                <a:spcPct val="20000"/>
              </a:spcBef>
              <a:spcAft>
                <a:spcPct val="20000"/>
              </a:spcAft>
              <a:buSzPct val="40000"/>
              <a:buFont typeface="Wingdings" charset="2"/>
              <a:buChar char="u"/>
              <a:tabLst>
                <a:tab pos="6858000" algn="l"/>
              </a:tabLst>
              <a:defRPr lang="en-US" sz="2400" kern="1200" dirty="0" smtClean="0">
                <a:solidFill>
                  <a:schemeClr val="bg1"/>
                </a:solidFill>
                <a:latin typeface="Arial"/>
                <a:ea typeface="+mn-ea"/>
                <a:cs typeface="Arial"/>
              </a:defRPr>
            </a:lvl1pPr>
            <a:lvl2pPr>
              <a:defRPr lang="en-US" sz="2000" kern="1200" dirty="0" smtClean="0">
                <a:solidFill>
                  <a:schemeClr val="bg1"/>
                </a:solidFill>
                <a:latin typeface="Arial"/>
                <a:ea typeface="ＭＳ Ｐゴシック" pitchFamily="-112" charset="-128"/>
                <a:cs typeface="Arial"/>
              </a:defRPr>
            </a:lvl2pPr>
            <a:lvl3pPr marL="914400" indent="-228600">
              <a:defRPr lang="en-US" sz="1800" kern="1200" dirty="0" smtClean="0">
                <a:solidFill>
                  <a:schemeClr val="bg1"/>
                </a:solidFill>
                <a:latin typeface="Arial"/>
                <a:ea typeface="ＭＳ Ｐゴシック" pitchFamily="-112" charset="-128"/>
                <a:cs typeface="Arial"/>
              </a:defRPr>
            </a:lvl3pPr>
          </a:lstStyle>
          <a:p>
            <a:pPr lvl="0"/>
            <a:r>
              <a:rPr lang="en-US" dirty="0"/>
              <a:t>Click to edit Master text styles.</a:t>
            </a:r>
          </a:p>
          <a:p>
            <a:pPr marL="571500" lvl="1" indent="-228600" algn="l" defTabSz="457200" rtl="0" eaLnBrk="1" latinLnBrk="0" hangingPunct="1">
              <a:lnSpc>
                <a:spcPct val="90000"/>
              </a:lnSpc>
              <a:spcBef>
                <a:spcPct val="20000"/>
              </a:spcBef>
              <a:spcAft>
                <a:spcPct val="20000"/>
              </a:spcAft>
              <a:buFontTx/>
              <a:buChar char="–"/>
              <a:tabLst>
                <a:tab pos="6858000" algn="l"/>
              </a:tabLst>
            </a:pPr>
            <a:r>
              <a:rPr lang="en-US" dirty="0"/>
              <a:t>Second level.</a:t>
            </a:r>
          </a:p>
          <a:p>
            <a:pPr lvl="2"/>
            <a:r>
              <a:rPr lang="en-US" dirty="0"/>
              <a:t>Third level.</a:t>
            </a:r>
          </a:p>
        </p:txBody>
      </p:sp>
      <p:sp>
        <p:nvSpPr>
          <p:cNvPr id="10" name="Text Placeholder 8"/>
          <p:cNvSpPr>
            <a:spLocks noGrp="1"/>
          </p:cNvSpPr>
          <p:nvPr>
            <p:ph type="body" sz="quarter" idx="10" hasCustomPrompt="1"/>
          </p:nvPr>
        </p:nvSpPr>
        <p:spPr>
          <a:xfrm>
            <a:off x="304800" y="6400800"/>
            <a:ext cx="990600" cy="381000"/>
          </a:xfrm>
          <a:prstGeom prst="rect">
            <a:avLst/>
          </a:prstGeom>
          <a:solidFill>
            <a:srgbClr val="41008C"/>
          </a:solidFill>
        </p:spPr>
        <p:txBody>
          <a:bodyPr>
            <a:normAutofit/>
          </a:bodyPr>
          <a:lstStyle>
            <a:lvl1pPr algn="l">
              <a:buNone/>
              <a:defRPr sz="1400">
                <a:solidFill>
                  <a:schemeClr val="bg1"/>
                </a:solidFill>
                <a:latin typeface="Arial" pitchFamily="34" charset="0"/>
                <a:cs typeface="Arial" pitchFamily="34" charset="0"/>
              </a:defRPr>
            </a:lvl1pPr>
          </a:lstStyle>
          <a:p>
            <a:pPr lvl="0"/>
            <a:r>
              <a:rPr lang="en-US" dirty="0"/>
              <a:t>#</a:t>
            </a:r>
          </a:p>
        </p:txBody>
      </p:sp>
      <p:sp>
        <p:nvSpPr>
          <p:cNvPr id="12" name="Title 1"/>
          <p:cNvSpPr>
            <a:spLocks noGrp="1"/>
          </p:cNvSpPr>
          <p:nvPr>
            <p:ph type="title"/>
          </p:nvPr>
        </p:nvSpPr>
        <p:spPr>
          <a:xfrm>
            <a:off x="0" y="350230"/>
            <a:ext cx="7315200" cy="685800"/>
          </a:xfrm>
          <a:solidFill>
            <a:srgbClr val="EF8200"/>
          </a:solidFill>
        </p:spPr>
        <p:txBody>
          <a:bodyPr/>
          <a:lstStyle>
            <a:lvl1pPr>
              <a:defRPr/>
            </a:lvl1pPr>
          </a:lstStyle>
          <a:p>
            <a:r>
              <a:rPr lang="en-US"/>
              <a:t>Click to edit Master title style</a:t>
            </a:r>
            <a:endParaRPr lang="en-US" dirty="0"/>
          </a:p>
        </p:txBody>
      </p:sp>
      <p:sp>
        <p:nvSpPr>
          <p:cNvPr id="13" name="Text Placeholder 5"/>
          <p:cNvSpPr>
            <a:spLocks noGrp="1"/>
          </p:cNvSpPr>
          <p:nvPr>
            <p:ph type="body" sz="quarter" idx="11"/>
          </p:nvPr>
        </p:nvSpPr>
        <p:spPr>
          <a:xfrm>
            <a:off x="0" y="902680"/>
            <a:ext cx="7315200" cy="457200"/>
          </a:xfrm>
          <a:prstGeom prst="rect">
            <a:avLst/>
          </a:prstGeom>
          <a:solidFill>
            <a:srgbClr val="EF8200"/>
          </a:solidFill>
        </p:spPr>
        <p:txBody>
          <a:bodyPr>
            <a:normAutofit/>
          </a:bodyPr>
          <a:lstStyle>
            <a:lvl1pPr marL="457200" indent="0">
              <a:buNone/>
              <a:defRPr sz="2000">
                <a:solidFill>
                  <a:schemeClr val="bg1"/>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ING_One Line Title with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4525963"/>
          </a:xfrm>
          <a:prstGeom prst="rect">
            <a:avLst/>
          </a:prstGeom>
          <a:solidFill>
            <a:srgbClr val="41008C"/>
          </a:solidFill>
        </p:spPr>
        <p:txBody>
          <a:bodyPr/>
          <a:lstStyle>
            <a:lvl1pPr marL="228600" indent="-228600">
              <a:buSzPct val="40000"/>
              <a:buFont typeface="Wingdings" pitchFamily="2" charset="2"/>
              <a:buChar char="u"/>
              <a:defRPr lang="en-US" sz="2400" kern="1200" dirty="0" smtClean="0">
                <a:solidFill>
                  <a:schemeClr val="bg1"/>
                </a:solidFill>
                <a:latin typeface="Arial"/>
                <a:ea typeface="+mn-ea"/>
                <a:cs typeface="Arial"/>
              </a:defRPr>
            </a:lvl1pPr>
            <a:lvl2pPr marL="566738" indent="-223838">
              <a:defRPr sz="2000">
                <a:solidFill>
                  <a:schemeClr val="bg1"/>
                </a:solidFill>
              </a:defRPr>
            </a:lvl2pPr>
            <a:lvl3pPr marL="914400" indent="-228600">
              <a:buFont typeface="Wingdings" pitchFamily="2" charset="2"/>
              <a:buChar char="§"/>
              <a:defRPr sz="180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00200"/>
            <a:ext cx="4038600" cy="4525963"/>
          </a:xfrm>
          <a:prstGeom prst="rect">
            <a:avLst/>
          </a:prstGeom>
          <a:solidFill>
            <a:srgbClr val="41008C"/>
          </a:solidFill>
        </p:spPr>
        <p:txBody>
          <a:bodyPr/>
          <a:lstStyle>
            <a:lvl1pPr marL="228600" indent="-228600">
              <a:buSzPct val="40000"/>
              <a:buFont typeface="Wingdings" pitchFamily="2" charset="2"/>
              <a:buChar char="u"/>
              <a:defRPr sz="2400">
                <a:solidFill>
                  <a:schemeClr val="bg1"/>
                </a:solidFill>
                <a:latin typeface="Arial" pitchFamily="34" charset="0"/>
                <a:cs typeface="Arial" pitchFamily="34" charset="0"/>
              </a:defRPr>
            </a:lvl1pPr>
            <a:lvl2pPr>
              <a:defRPr lang="en-US" sz="2000" kern="1200" dirty="0" smtClean="0">
                <a:solidFill>
                  <a:schemeClr val="bg1"/>
                </a:solidFill>
                <a:latin typeface="+mn-lt"/>
                <a:ea typeface="+mn-ea"/>
                <a:cs typeface="+mn-cs"/>
              </a:defRPr>
            </a:lvl2pPr>
            <a:lvl3pPr>
              <a:defRPr lang="en-US" sz="1800" kern="1200" dirty="0" smtClean="0">
                <a:solidFill>
                  <a:schemeClr val="bg1"/>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marL="566738" lvl="1" indent="-223838" algn="l" defTabSz="914400" rtl="0" eaLnBrk="1" latinLnBrk="0" hangingPunct="1">
              <a:spcBef>
                <a:spcPct val="20000"/>
              </a:spcBef>
              <a:buFont typeface="Arial" pitchFamily="34" charset="0"/>
              <a:buChar char="–"/>
            </a:pPr>
            <a:r>
              <a:rPr lang="en-US" dirty="0"/>
              <a:t>Second level.</a:t>
            </a:r>
          </a:p>
          <a:p>
            <a:pPr marL="914400" lvl="2" indent="-228600" algn="l" defTabSz="914400" rtl="0" eaLnBrk="1" latinLnBrk="0" hangingPunct="1">
              <a:spcBef>
                <a:spcPct val="20000"/>
              </a:spcBef>
              <a:buFont typeface="Wingdings" pitchFamily="2" charset="2"/>
              <a:buChar char="§"/>
            </a:pPr>
            <a:r>
              <a:rPr lang="en-US" dirty="0"/>
              <a:t>Third level.</a:t>
            </a:r>
          </a:p>
        </p:txBody>
      </p:sp>
      <p:sp>
        <p:nvSpPr>
          <p:cNvPr id="8" name="Title Placeholder 1"/>
          <p:cNvSpPr>
            <a:spLocks noGrp="1"/>
          </p:cNvSpPr>
          <p:nvPr>
            <p:ph type="title"/>
          </p:nvPr>
        </p:nvSpPr>
        <p:spPr>
          <a:xfrm>
            <a:off x="0" y="228600"/>
            <a:ext cx="7315200" cy="1143000"/>
          </a:xfrm>
          <a:prstGeom prst="rect">
            <a:avLst/>
          </a:prstGeom>
          <a:solidFill>
            <a:srgbClr val="EF8200"/>
          </a:solidFill>
        </p:spPr>
        <p:txBody>
          <a:bodyPr vert="horz" lIns="91440" tIns="45720" rIns="91440" bIns="45720" rtlCol="0" anchor="ctr">
            <a:normAutofit/>
          </a:bodyPr>
          <a:lstStyle/>
          <a:p>
            <a:r>
              <a:rPr lang="en-US"/>
              <a:t>Click to edit Master title style</a:t>
            </a:r>
            <a:endParaRPr lang="en-US" dirty="0"/>
          </a:p>
        </p:txBody>
      </p:sp>
      <p:sp>
        <p:nvSpPr>
          <p:cNvPr id="9" name="Text Placeholder 8"/>
          <p:cNvSpPr>
            <a:spLocks noGrp="1"/>
          </p:cNvSpPr>
          <p:nvPr>
            <p:ph type="body" sz="quarter" idx="10" hasCustomPrompt="1"/>
          </p:nvPr>
        </p:nvSpPr>
        <p:spPr>
          <a:xfrm>
            <a:off x="304800" y="6400800"/>
            <a:ext cx="990600" cy="381000"/>
          </a:xfrm>
          <a:prstGeom prst="rect">
            <a:avLst/>
          </a:prstGeom>
          <a:solidFill>
            <a:srgbClr val="41008C"/>
          </a:solidFill>
        </p:spPr>
        <p:txBody>
          <a:bodyPr>
            <a:normAutofit/>
          </a:bodyPr>
          <a:lstStyle>
            <a:lvl1pPr algn="l">
              <a:buNone/>
              <a:defRPr sz="1400">
                <a:solidFill>
                  <a:schemeClr val="bg1"/>
                </a:solidFill>
                <a:latin typeface="Arial" pitchFamily="34" charset="0"/>
                <a:cs typeface="Arial" pitchFamily="34" charset="0"/>
              </a:defRPr>
            </a:lvl1pPr>
          </a:lstStyle>
          <a:p>
            <a:pPr lvl="0"/>
            <a:r>
              <a:rPr lang="en-US" dirty="0"/>
              <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ING_Title, Sub-Title with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4525963"/>
          </a:xfrm>
          <a:prstGeom prst="rect">
            <a:avLst/>
          </a:prstGeom>
          <a:solidFill>
            <a:srgbClr val="41008C"/>
          </a:solidFill>
        </p:spPr>
        <p:txBody>
          <a:bodyPr/>
          <a:lstStyle>
            <a:lvl1pPr marL="228600" indent="-228600">
              <a:buSzPct val="40000"/>
              <a:buFont typeface="Wingdings" pitchFamily="2" charset="2"/>
              <a:buChar char="u"/>
              <a:defRPr lang="en-US" sz="2400" kern="1200" dirty="0" smtClean="0">
                <a:solidFill>
                  <a:schemeClr val="bg1"/>
                </a:solidFill>
                <a:latin typeface="Arial"/>
                <a:ea typeface="+mn-ea"/>
                <a:cs typeface="Arial"/>
              </a:defRPr>
            </a:lvl1pPr>
            <a:lvl2pPr marL="566738" indent="-223838">
              <a:defRPr sz="2000">
                <a:solidFill>
                  <a:schemeClr val="bg1"/>
                </a:solidFill>
              </a:defRPr>
            </a:lvl2pPr>
            <a:lvl3pPr marL="914400" indent="-228600">
              <a:buFont typeface="Wingdings" pitchFamily="2" charset="2"/>
              <a:buChar char="§"/>
              <a:defRPr sz="180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00200"/>
            <a:ext cx="4038600" cy="4525963"/>
          </a:xfrm>
          <a:prstGeom prst="rect">
            <a:avLst/>
          </a:prstGeom>
          <a:solidFill>
            <a:srgbClr val="41008C"/>
          </a:solidFill>
        </p:spPr>
        <p:txBody>
          <a:bodyPr/>
          <a:lstStyle>
            <a:lvl1pPr marL="228600" indent="-228600">
              <a:buSzPct val="40000"/>
              <a:buFont typeface="Wingdings" pitchFamily="2" charset="2"/>
              <a:buChar char="u"/>
              <a:defRPr sz="2400">
                <a:solidFill>
                  <a:schemeClr val="bg1"/>
                </a:solidFill>
                <a:latin typeface="Arial" pitchFamily="34" charset="0"/>
                <a:cs typeface="Arial" pitchFamily="34" charset="0"/>
              </a:defRPr>
            </a:lvl1pPr>
            <a:lvl2pPr>
              <a:defRPr lang="en-US" sz="2000" kern="1200" dirty="0" smtClean="0">
                <a:solidFill>
                  <a:schemeClr val="bg1"/>
                </a:solidFill>
                <a:latin typeface="+mn-lt"/>
                <a:ea typeface="+mn-ea"/>
                <a:cs typeface="+mn-cs"/>
              </a:defRPr>
            </a:lvl2pPr>
            <a:lvl3pPr>
              <a:defRPr lang="en-US" sz="1800" kern="1200" dirty="0" smtClean="0">
                <a:solidFill>
                  <a:schemeClr val="bg1"/>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marL="566738" lvl="1" indent="-223838" algn="l" defTabSz="914400" rtl="0" eaLnBrk="1" latinLnBrk="0" hangingPunct="1">
              <a:spcBef>
                <a:spcPct val="20000"/>
              </a:spcBef>
              <a:buFont typeface="Arial" pitchFamily="34" charset="0"/>
              <a:buChar char="–"/>
            </a:pPr>
            <a:r>
              <a:rPr lang="en-US" dirty="0"/>
              <a:t>Second level.</a:t>
            </a:r>
          </a:p>
          <a:p>
            <a:pPr marL="914400" lvl="2" indent="-228600" algn="l" defTabSz="914400" rtl="0" eaLnBrk="1" latinLnBrk="0" hangingPunct="1">
              <a:spcBef>
                <a:spcPct val="20000"/>
              </a:spcBef>
              <a:buFont typeface="Wingdings" pitchFamily="2" charset="2"/>
              <a:buChar char="§"/>
            </a:pPr>
            <a:r>
              <a:rPr lang="en-US" dirty="0"/>
              <a:t>Third level.</a:t>
            </a:r>
          </a:p>
        </p:txBody>
      </p:sp>
      <p:sp>
        <p:nvSpPr>
          <p:cNvPr id="9" name="Text Placeholder 8"/>
          <p:cNvSpPr>
            <a:spLocks noGrp="1"/>
          </p:cNvSpPr>
          <p:nvPr>
            <p:ph type="body" sz="quarter" idx="10" hasCustomPrompt="1"/>
          </p:nvPr>
        </p:nvSpPr>
        <p:spPr>
          <a:xfrm>
            <a:off x="304800" y="6400800"/>
            <a:ext cx="990600" cy="381000"/>
          </a:xfrm>
          <a:prstGeom prst="rect">
            <a:avLst/>
          </a:prstGeom>
          <a:solidFill>
            <a:srgbClr val="41008C"/>
          </a:solidFill>
        </p:spPr>
        <p:txBody>
          <a:bodyPr>
            <a:normAutofit/>
          </a:bodyPr>
          <a:lstStyle>
            <a:lvl1pPr algn="l">
              <a:buNone/>
              <a:defRPr sz="1400">
                <a:solidFill>
                  <a:schemeClr val="bg1"/>
                </a:solidFill>
                <a:latin typeface="Arial" pitchFamily="34" charset="0"/>
                <a:cs typeface="Arial" pitchFamily="34" charset="0"/>
              </a:defRPr>
            </a:lvl1pPr>
          </a:lstStyle>
          <a:p>
            <a:pPr lvl="0"/>
            <a:r>
              <a:rPr lang="en-US" dirty="0"/>
              <a:t>#</a:t>
            </a:r>
          </a:p>
        </p:txBody>
      </p:sp>
      <p:sp>
        <p:nvSpPr>
          <p:cNvPr id="6" name="Title 1"/>
          <p:cNvSpPr>
            <a:spLocks noGrp="1"/>
          </p:cNvSpPr>
          <p:nvPr>
            <p:ph type="title"/>
          </p:nvPr>
        </p:nvSpPr>
        <p:spPr>
          <a:xfrm>
            <a:off x="3331" y="350230"/>
            <a:ext cx="7315200" cy="685800"/>
          </a:xfrm>
          <a:solidFill>
            <a:srgbClr val="EF8200"/>
          </a:solidFill>
        </p:spPr>
        <p:txBody>
          <a:bodyPr/>
          <a:lstStyle>
            <a:lvl1pPr>
              <a:defRPr/>
            </a:lvl1pPr>
          </a:lstStyle>
          <a:p>
            <a:r>
              <a:rPr lang="en-US"/>
              <a:t>Click to edit Master title style</a:t>
            </a:r>
            <a:endParaRPr lang="en-US" dirty="0"/>
          </a:p>
        </p:txBody>
      </p:sp>
      <p:sp>
        <p:nvSpPr>
          <p:cNvPr id="7" name="Text Placeholder 5"/>
          <p:cNvSpPr>
            <a:spLocks noGrp="1"/>
          </p:cNvSpPr>
          <p:nvPr>
            <p:ph type="body" sz="quarter" idx="11"/>
          </p:nvPr>
        </p:nvSpPr>
        <p:spPr>
          <a:xfrm>
            <a:off x="0" y="902680"/>
            <a:ext cx="7315200" cy="457200"/>
          </a:xfrm>
          <a:prstGeom prst="rect">
            <a:avLst/>
          </a:prstGeom>
          <a:solidFill>
            <a:srgbClr val="EF8200"/>
          </a:solidFill>
        </p:spPr>
        <p:txBody>
          <a:bodyPr>
            <a:normAutofit/>
          </a:bodyPr>
          <a:lstStyle>
            <a:lvl1pPr marL="457200" indent="0">
              <a:buNone/>
              <a:defRPr sz="2000">
                <a:solidFill>
                  <a:schemeClr val="bg1"/>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3/16/2018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a:xfrm>
            <a:off x="2396319" y="329308"/>
            <a:ext cx="3086292" cy="30920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1434703" y="798973"/>
            <a:ext cx="802005" cy="50357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D22F896-40B5-4ADD-8801-0D06FADFA09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71453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2"/>
          <p:cNvSpPr/>
          <p:nvPr userDrawn="1"/>
        </p:nvSpPr>
        <p:spPr>
          <a:xfrm>
            <a:off x="0" y="0"/>
            <a:ext cx="9144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19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914400"/>
          </a:xfrm>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48200" y="1371600"/>
            <a:ext cx="4038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noChangeArrowheads="1"/>
          </p:cNvSpPr>
          <p:nvPr>
            <p:ph type="sldNum" sz="quarter" idx="10"/>
          </p:nvPr>
        </p:nvSpPr>
        <p:spPr>
          <a:xfrm>
            <a:off x="0" y="6381750"/>
            <a:ext cx="2133600" cy="476250"/>
          </a:xfrm>
          <a:prstGeom prst="rect">
            <a:avLst/>
          </a:prstGeom>
        </p:spPr>
        <p:txBody>
          <a:bodyPr/>
          <a:lstStyle>
            <a:lvl1pPr>
              <a:defRPr/>
            </a:lvl1pPr>
          </a:lstStyle>
          <a:p>
            <a:pPr>
              <a:defRPr/>
            </a:pPr>
            <a:fld id="{C14EA081-DE92-4250-B87B-DF769D7934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line title with text">
    <p:spTree>
      <p:nvGrpSpPr>
        <p:cNvPr id="1" name=""/>
        <p:cNvGrpSpPr/>
        <p:nvPr/>
      </p:nvGrpSpPr>
      <p:grpSpPr>
        <a:xfrm>
          <a:off x="0" y="0"/>
          <a:ext cx="0" cy="0"/>
          <a:chOff x="0" y="0"/>
          <a:chExt cx="0" cy="0"/>
        </a:xfrm>
      </p:grpSpPr>
      <p:sp>
        <p:nvSpPr>
          <p:cNvPr id="7" name="Title 1"/>
          <p:cNvSpPr>
            <a:spLocks noGrp="1"/>
          </p:cNvSpPr>
          <p:nvPr>
            <p:ph type="title"/>
          </p:nvPr>
        </p:nvSpPr>
        <p:spPr>
          <a:xfrm>
            <a:off x="0" y="228600"/>
            <a:ext cx="7315200" cy="1143000"/>
          </a:xfrm>
          <a:solidFill>
            <a:srgbClr val="41008C"/>
          </a:solidFill>
        </p:spPr>
        <p:txBody>
          <a:bodyPr/>
          <a:lstStyle/>
          <a:p>
            <a:r>
              <a:rPr lang="en-US"/>
              <a:t>Click to edit Master title style</a:t>
            </a:r>
          </a:p>
        </p:txBody>
      </p:sp>
      <p:sp>
        <p:nvSpPr>
          <p:cNvPr id="8" name="Content Placeholder 2"/>
          <p:cNvSpPr>
            <a:spLocks noGrp="1"/>
          </p:cNvSpPr>
          <p:nvPr>
            <p:ph idx="1" hasCustomPrompt="1"/>
          </p:nvPr>
        </p:nvSpPr>
        <p:spPr>
          <a:xfrm>
            <a:off x="457200" y="1600200"/>
            <a:ext cx="8229600" cy="4525963"/>
          </a:xfrm>
        </p:spPr>
        <p:txBody>
          <a:bodyPr/>
          <a:lstStyle>
            <a:lvl1pPr marL="228600" indent="-228600">
              <a:buSzPct val="100000"/>
              <a:buFont typeface="Wingdings" panose="05000000000000000000" pitchFamily="2" charset="2"/>
              <a:buChar cha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8"/>
          <p:cNvSpPr>
            <a:spLocks noGrp="1"/>
          </p:cNvSpPr>
          <p:nvPr>
            <p:ph type="body" sz="quarter" idx="10" hasCustomPrompt="1"/>
          </p:nvPr>
        </p:nvSpPr>
        <p:spPr>
          <a:xfrm>
            <a:off x="304800" y="6400800"/>
            <a:ext cx="990600" cy="381000"/>
          </a:xfrm>
        </p:spPr>
        <p:txBody>
          <a:bodyPr>
            <a:normAutofit/>
          </a:bodyPr>
          <a:lstStyle>
            <a:lvl1pPr algn="l">
              <a:buNone/>
              <a:defRPr sz="1400">
                <a:latin typeface="Arial" pitchFamily="34" charset="0"/>
                <a:cs typeface="Arial" pitchFamily="34" charset="0"/>
              </a:defRPr>
            </a:lvl1pPr>
          </a:lstStyle>
          <a:p>
            <a:pPr lvl="0"/>
            <a:r>
              <a:rPr lang="en-US" dirty="0"/>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315200" cy="685800"/>
          </a:xfrm>
          <a:noFill/>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228600" indent="-228600">
              <a:buSzPct val="100000"/>
              <a:buFont typeface="Wingdings" panose="05000000000000000000" pitchFamily="2" charset="2"/>
              <a:buChar cha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0" y="902680"/>
            <a:ext cx="7315200" cy="457200"/>
          </a:xfrm>
          <a:noFill/>
        </p:spPr>
        <p:txBody>
          <a:bodyPr>
            <a:normAutofit/>
          </a:bodyPr>
          <a:lstStyle>
            <a:lvl1pPr marL="457200" indent="0">
              <a:buNone/>
              <a:defRPr sz="2000">
                <a:solidFill>
                  <a:schemeClr val="bg1"/>
                </a:solidFill>
                <a:latin typeface="Arial" pitchFamily="34" charset="0"/>
                <a:cs typeface="Arial" pitchFamily="34" charset="0"/>
              </a:defRPr>
            </a:lvl1pPr>
          </a:lstStyle>
          <a:p>
            <a:pPr lvl="0"/>
            <a:r>
              <a:rPr lang="en-US" dirty="0"/>
              <a:t>Click to edit Master text styles</a:t>
            </a:r>
          </a:p>
        </p:txBody>
      </p:sp>
      <p:sp>
        <p:nvSpPr>
          <p:cNvPr id="9" name="Text Placeholder 8"/>
          <p:cNvSpPr>
            <a:spLocks noGrp="1"/>
          </p:cNvSpPr>
          <p:nvPr>
            <p:ph type="body" sz="quarter" idx="11" hasCustomPrompt="1"/>
          </p:nvPr>
        </p:nvSpPr>
        <p:spPr>
          <a:xfrm>
            <a:off x="304800" y="6400800"/>
            <a:ext cx="990600" cy="381000"/>
          </a:xfrm>
        </p:spPr>
        <p:txBody>
          <a:bodyPr>
            <a:normAutofit/>
          </a:bodyPr>
          <a:lstStyle>
            <a:lvl1pPr algn="l">
              <a:buNone/>
              <a:defRPr sz="1400">
                <a:latin typeface="Arial" pitchFamily="34" charset="0"/>
                <a:cs typeface="Arial" pitchFamily="34" charset="0"/>
              </a:defRPr>
            </a:lvl1pPr>
          </a:lstStyle>
          <a:p>
            <a:pPr lvl="0"/>
            <a:r>
              <a:rPr lang="en-US" dirty="0"/>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Line Title with 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1008C"/>
          </a:solidFill>
        </p:spPr>
        <p:txBody>
          <a:bodyPr/>
          <a:lstStyle/>
          <a:p>
            <a:r>
              <a:rPr lang="en-US"/>
              <a:t>Click to edit Master title style</a:t>
            </a:r>
          </a:p>
        </p:txBody>
      </p:sp>
      <p:sp>
        <p:nvSpPr>
          <p:cNvPr id="3" name="Content Placeholder 2"/>
          <p:cNvSpPr>
            <a:spLocks noGrp="1"/>
          </p:cNvSpPr>
          <p:nvPr>
            <p:ph sz="half" idx="1" hasCustomPrompt="1"/>
          </p:nvPr>
        </p:nvSpPr>
        <p:spPr>
          <a:xfrm>
            <a:off x="457200" y="1600200"/>
            <a:ext cx="4038600" cy="4525963"/>
          </a:xfrm>
        </p:spPr>
        <p:txBody>
          <a:bodyPr/>
          <a:lstStyle>
            <a:lvl1pPr marL="228600" indent="-228600">
              <a:buSzPct val="100000"/>
              <a:buFont typeface="Wingdings" panose="05000000000000000000" pitchFamily="2" charset="2"/>
              <a:buChar cha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00200"/>
            <a:ext cx="4038600" cy="4525963"/>
          </a:xfrm>
        </p:spPr>
        <p:txBody>
          <a:bodyPr>
            <a:normAutofit/>
          </a:bodyPr>
          <a:lstStyle>
            <a:lvl1pPr marL="228600" indent="-228600">
              <a:buSzPct val="100000"/>
              <a:buFont typeface="Wingdings" panose="05000000000000000000" pitchFamily="2" charset="2"/>
              <a:buChar cha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1" name="Text Placeholder 8"/>
          <p:cNvSpPr>
            <a:spLocks noGrp="1"/>
          </p:cNvSpPr>
          <p:nvPr>
            <p:ph type="body" sz="quarter" idx="10" hasCustomPrompt="1"/>
          </p:nvPr>
        </p:nvSpPr>
        <p:spPr>
          <a:xfrm>
            <a:off x="304800" y="6400800"/>
            <a:ext cx="990600" cy="381000"/>
          </a:xfrm>
        </p:spPr>
        <p:txBody>
          <a:bodyPr>
            <a:normAutofit/>
          </a:bodyPr>
          <a:lstStyle>
            <a:lvl1pPr algn="l">
              <a:buNone/>
              <a:defRPr sz="1400">
                <a:latin typeface="Arial" pitchFamily="34" charset="0"/>
                <a:cs typeface="Arial" pitchFamily="34" charset="0"/>
              </a:defRPr>
            </a:lvl1pPr>
          </a:lstStyle>
          <a:p>
            <a:pPr lvl="0"/>
            <a:r>
              <a:rPr lang="en-US" dirty="0"/>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with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4525963"/>
          </a:xfrm>
        </p:spPr>
        <p:txBody>
          <a:bodyPr/>
          <a:lstStyle>
            <a:lvl1pPr marL="228600" indent="-228600">
              <a:buSzPct val="100000"/>
              <a:buFont typeface="Wingdings" panose="05000000000000000000" pitchFamily="2" charset="2"/>
              <a:buChar cha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00200"/>
            <a:ext cx="4038600" cy="4525963"/>
          </a:xfrm>
        </p:spPr>
        <p:txBody>
          <a:bodyPr>
            <a:normAutofit/>
          </a:bodyPr>
          <a:lstStyle>
            <a:lvl1pPr marL="228600" indent="-228600">
              <a:buSzPct val="100000"/>
              <a:buFont typeface="Wingdings" panose="05000000000000000000" pitchFamily="2" charset="2"/>
              <a:buChar cha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Text Placeholder 8"/>
          <p:cNvSpPr>
            <a:spLocks noGrp="1"/>
          </p:cNvSpPr>
          <p:nvPr>
            <p:ph type="body" sz="quarter" idx="10" hasCustomPrompt="1"/>
          </p:nvPr>
        </p:nvSpPr>
        <p:spPr>
          <a:xfrm>
            <a:off x="304800" y="6400800"/>
            <a:ext cx="990600" cy="381000"/>
          </a:xfrm>
        </p:spPr>
        <p:txBody>
          <a:bodyPr>
            <a:normAutofit/>
          </a:bodyPr>
          <a:lstStyle>
            <a:lvl1pPr algn="l">
              <a:buNone/>
              <a:defRPr sz="1400">
                <a:latin typeface="Arial" pitchFamily="34" charset="0"/>
                <a:cs typeface="Arial" pitchFamily="34" charset="0"/>
              </a:defRPr>
            </a:lvl1pPr>
          </a:lstStyle>
          <a:p>
            <a:pPr lvl="0"/>
            <a:r>
              <a:rPr lang="en-US" dirty="0"/>
              <a:t>#</a:t>
            </a:r>
          </a:p>
        </p:txBody>
      </p:sp>
      <p:sp>
        <p:nvSpPr>
          <p:cNvPr id="9" name="Title 1"/>
          <p:cNvSpPr>
            <a:spLocks noGrp="1"/>
          </p:cNvSpPr>
          <p:nvPr>
            <p:ph type="title"/>
          </p:nvPr>
        </p:nvSpPr>
        <p:spPr>
          <a:xfrm>
            <a:off x="0" y="304800"/>
            <a:ext cx="7315200" cy="685800"/>
          </a:xfrm>
          <a:noFill/>
        </p:spPr>
        <p:txBody>
          <a:bodyPr/>
          <a:lstStyle>
            <a:lvl1pPr>
              <a:defRPr/>
            </a:lvl1pPr>
          </a:lstStyle>
          <a:p>
            <a:r>
              <a:rPr lang="en-US" dirty="0"/>
              <a:t>Click to edit Master title style</a:t>
            </a:r>
          </a:p>
        </p:txBody>
      </p:sp>
      <p:sp>
        <p:nvSpPr>
          <p:cNvPr id="10" name="Text Placeholder 5"/>
          <p:cNvSpPr>
            <a:spLocks noGrp="1"/>
          </p:cNvSpPr>
          <p:nvPr>
            <p:ph type="body" sz="quarter" idx="11"/>
          </p:nvPr>
        </p:nvSpPr>
        <p:spPr>
          <a:xfrm>
            <a:off x="0" y="902680"/>
            <a:ext cx="7315200" cy="457200"/>
          </a:xfrm>
          <a:noFill/>
        </p:spPr>
        <p:txBody>
          <a:bodyPr>
            <a:normAutofit/>
          </a:bodyPr>
          <a:lstStyle>
            <a:lvl1pPr marL="457200" indent="0">
              <a:buNone/>
              <a:defRPr sz="2000">
                <a:solidFill>
                  <a:schemeClr val="bg1"/>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Line Title Blank">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1008C"/>
          </a:solidFill>
        </p:spPr>
        <p:txBody>
          <a:bodyPr/>
          <a:lstStyle/>
          <a:p>
            <a:r>
              <a:rPr lang="en-US" dirty="0"/>
              <a:t>Click to edit Master title style</a:t>
            </a:r>
          </a:p>
        </p:txBody>
      </p:sp>
      <p:sp>
        <p:nvSpPr>
          <p:cNvPr id="8" name="Text Placeholder 8"/>
          <p:cNvSpPr>
            <a:spLocks noGrp="1"/>
          </p:cNvSpPr>
          <p:nvPr>
            <p:ph type="body" sz="quarter" idx="10" hasCustomPrompt="1"/>
          </p:nvPr>
        </p:nvSpPr>
        <p:spPr>
          <a:xfrm>
            <a:off x="304800" y="6400800"/>
            <a:ext cx="990600" cy="381000"/>
          </a:xfrm>
        </p:spPr>
        <p:txBody>
          <a:bodyPr>
            <a:normAutofit/>
          </a:bodyPr>
          <a:lstStyle>
            <a:lvl1pPr algn="l">
              <a:buNone/>
              <a:defRPr sz="1400">
                <a:latin typeface="Arial" pitchFamily="34" charset="0"/>
                <a:cs typeface="Arial" pitchFamily="34" charset="0"/>
              </a:defRPr>
            </a:lvl1pPr>
          </a:lstStyle>
          <a:p>
            <a:pPr lvl="0"/>
            <a:r>
              <a:rPr lang="en-US" dirty="0"/>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Blank">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304800" y="6400800"/>
            <a:ext cx="990600" cy="381000"/>
          </a:xfrm>
        </p:spPr>
        <p:txBody>
          <a:bodyPr>
            <a:normAutofit/>
          </a:bodyPr>
          <a:lstStyle>
            <a:lvl1pPr algn="l">
              <a:buNone/>
              <a:defRPr sz="1400">
                <a:latin typeface="Arial" pitchFamily="34" charset="0"/>
                <a:cs typeface="Arial" pitchFamily="34" charset="0"/>
              </a:defRPr>
            </a:lvl1pPr>
          </a:lstStyle>
          <a:p>
            <a:pPr lvl="0"/>
            <a:r>
              <a:rPr lang="en-US" dirty="0"/>
              <a:t>#</a:t>
            </a:r>
          </a:p>
        </p:txBody>
      </p:sp>
      <p:sp>
        <p:nvSpPr>
          <p:cNvPr id="7" name="Title 1"/>
          <p:cNvSpPr>
            <a:spLocks noGrp="1"/>
          </p:cNvSpPr>
          <p:nvPr>
            <p:ph type="title"/>
          </p:nvPr>
        </p:nvSpPr>
        <p:spPr>
          <a:xfrm>
            <a:off x="0" y="304800"/>
            <a:ext cx="7315200" cy="685800"/>
          </a:xfrm>
          <a:noFill/>
        </p:spPr>
        <p:txBody>
          <a:bodyPr/>
          <a:lstStyle>
            <a:lvl1pPr>
              <a:defRPr/>
            </a:lvl1pPr>
          </a:lstStyle>
          <a:p>
            <a:r>
              <a:rPr lang="en-US" dirty="0"/>
              <a:t>Click to edit Master title style</a:t>
            </a:r>
          </a:p>
        </p:txBody>
      </p:sp>
      <p:sp>
        <p:nvSpPr>
          <p:cNvPr id="8" name="Text Placeholder 5"/>
          <p:cNvSpPr>
            <a:spLocks noGrp="1"/>
          </p:cNvSpPr>
          <p:nvPr>
            <p:ph type="body" sz="quarter" idx="11"/>
          </p:nvPr>
        </p:nvSpPr>
        <p:spPr>
          <a:xfrm>
            <a:off x="0" y="902680"/>
            <a:ext cx="7315200" cy="457200"/>
          </a:xfrm>
          <a:noFill/>
        </p:spPr>
        <p:txBody>
          <a:bodyPr>
            <a:normAutofit/>
          </a:bodyPr>
          <a:lstStyle>
            <a:lvl1pPr marL="457200" indent="0">
              <a:buNone/>
              <a:defRPr sz="2000">
                <a:solidFill>
                  <a:schemeClr val="bg1"/>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4.jpg"/></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2816352" y="1143000"/>
            <a:ext cx="3502152" cy="1901952"/>
          </a:xfrm>
          <a:prstGeom prst="rect">
            <a:avLst/>
          </a:prstGeom>
          <a:solidFill>
            <a:srgbClr val="41008C"/>
          </a:solidFill>
          <a:ln>
            <a:solidFill>
              <a:srgbClr val="41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5" r:id="rId1"/>
    <p:sldLayoutId id="2147483707" r:id="rId2"/>
    <p:sldLayoutId id="2147483710" r:id="rId3"/>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228600"/>
            <a:ext cx="7315200" cy="1143000"/>
          </a:xfrm>
          <a:prstGeom prst="rect">
            <a:avLst/>
          </a:prstGeom>
          <a:solidFill>
            <a:srgbClr val="E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p:cNvSpPr>
            <a:spLocks noGrp="1"/>
          </p:cNvSpPr>
          <p:nvPr>
            <p:ph type="title"/>
          </p:nvPr>
        </p:nvSpPr>
        <p:spPr>
          <a:xfrm>
            <a:off x="0" y="228600"/>
            <a:ext cx="7315200" cy="1143000"/>
          </a:xfrm>
          <a:prstGeom prst="rect">
            <a:avLst/>
          </a:prstGeom>
          <a:solidFill>
            <a:srgbClr val="EF8200"/>
          </a:solid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63974890"/>
      </p:ext>
    </p:extLst>
  </p:cSld>
  <p:clrMap bg1="lt1" tx1="dk1" bg2="lt2" tx2="dk2" accent1="accent1" accent2="accent2" accent3="accent3" accent4="accent4" accent5="accent5" accent6="accent6" hlink="hlink" folHlink="folHlink"/>
  <p:txStyles>
    <p:titleStyle>
      <a:lvl1pPr marL="457200" indent="0"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28600"/>
            <a:ext cx="7315200" cy="1143000"/>
          </a:xfrm>
          <a:prstGeom prst="rect">
            <a:avLst/>
          </a:prstGeom>
          <a:solidFill>
            <a:srgbClr val="41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228600"/>
            <a:ext cx="7315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661" r:id="rId4"/>
    <p:sldLayoutId id="2147483654" r:id="rId5"/>
    <p:sldLayoutId id="2147483662" r:id="rId6"/>
    <p:sldLayoutId id="2147483691" r:id="rId7"/>
    <p:sldLayoutId id="2147483692" r:id="rId8"/>
  </p:sldLayoutIdLst>
  <p:txStyles>
    <p:titleStyle>
      <a:lvl1pPr marL="457200" indent="0"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p:titleStyle>
    <p:body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228600"/>
            <a:ext cx="7315200" cy="1143000"/>
          </a:xfrm>
          <a:prstGeom prst="rect">
            <a:avLst/>
          </a:prstGeom>
          <a:solidFill>
            <a:srgbClr val="E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a:xfrm>
            <a:off x="0" y="228600"/>
            <a:ext cx="7315200" cy="1143000"/>
          </a:xfrm>
          <a:prstGeom prst="rect">
            <a:avLst/>
          </a:prstGeom>
          <a:solidFill>
            <a:srgbClr val="EF8200"/>
          </a:solidFill>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Lst>
  <p:txStyles>
    <p:titleStyle>
      <a:lvl1pPr marL="457200" indent="0"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41008C"/>
          </a:solidFill>
          <a:ln>
            <a:solidFill>
              <a:srgbClr val="41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0" y="228600"/>
            <a:ext cx="7315200" cy="1143000"/>
          </a:xfrm>
          <a:prstGeom prst="rect">
            <a:avLst/>
          </a:prstGeom>
          <a:solidFill>
            <a:srgbClr val="EF820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0" y="228600"/>
            <a:ext cx="7315200" cy="1143000"/>
          </a:xfrm>
          <a:prstGeom prst="rect">
            <a:avLst/>
          </a:prstGeom>
          <a:noFill/>
        </p:spPr>
        <p:txBody>
          <a:bodyPr vert="horz" lIns="91440" tIns="45720" rIns="91440" bIns="45720" rtlCol="0" anchor="ctr">
            <a:normAutofit/>
          </a:bodyPr>
          <a:lstStyle/>
          <a:p>
            <a:r>
              <a:rPr lang="en-US" dirty="0"/>
              <a:t>Click to edit Master title style</a:t>
            </a:r>
          </a:p>
        </p:txBody>
      </p:sp>
      <p:pic>
        <p:nvPicPr>
          <p:cNvPr id="9" name="Picture 8" descr="LOGO_UniversityWHT.png"/>
          <p:cNvPicPr>
            <a:picLocks noChangeAspect="1"/>
          </p:cNvPicPr>
          <p:nvPr/>
        </p:nvPicPr>
        <p:blipFill>
          <a:blip r:embed="rId6" cstate="screen"/>
          <a:stretch>
            <a:fillRect/>
          </a:stretch>
        </p:blipFill>
        <p:spPr>
          <a:xfrm>
            <a:off x="7452360" y="758952"/>
            <a:ext cx="1588682" cy="550287"/>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xStyles>
    <p:titleStyle>
      <a:lvl1pPr marL="457200" indent="0"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4"/>
          <p:cNvGrpSpPr/>
          <p:nvPr userDrawn="1"/>
        </p:nvGrpSpPr>
        <p:grpSpPr>
          <a:xfrm>
            <a:off x="0" y="0"/>
            <a:ext cx="9144000" cy="6858000"/>
            <a:chOff x="0" y="0"/>
            <a:chExt cx="9144000" cy="6858000"/>
          </a:xfrm>
        </p:grpSpPr>
        <p:sp>
          <p:nvSpPr>
            <p:cNvPr id="11" name="Rectangle 10"/>
            <p:cNvSpPr/>
            <p:nvPr userDrawn="1"/>
          </p:nvSpPr>
          <p:spPr>
            <a:xfrm>
              <a:off x="0" y="0"/>
              <a:ext cx="9144000" cy="6858000"/>
            </a:xfrm>
            <a:prstGeom prst="rect">
              <a:avLst/>
            </a:prstGeom>
            <a:solidFill>
              <a:srgbClr val="41008C"/>
            </a:solidFill>
            <a:ln>
              <a:solidFill>
                <a:srgbClr val="41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4"/>
            <p:cNvSpPr txBox="1">
              <a:spLocks noChangeArrowheads="1"/>
            </p:cNvSpPr>
            <p:nvPr userDrawn="1"/>
          </p:nvSpPr>
          <p:spPr bwMode="auto">
            <a:xfrm>
              <a:off x="455613" y="5486400"/>
              <a:ext cx="6630987" cy="1295400"/>
            </a:xfrm>
            <a:prstGeom prst="rect">
              <a:avLst/>
            </a:prstGeom>
            <a:solidFill>
              <a:srgbClr val="41008C"/>
            </a:solidFill>
            <a:ln w="9525">
              <a:noFill/>
              <a:miter lim="800000"/>
              <a:headEnd/>
              <a:tailEnd/>
            </a:ln>
            <a:effectLst/>
          </p:spPr>
          <p:txBody>
            <a:bodyPr>
              <a:prstTxWarp prst="textNoShape">
                <a:avLst/>
              </a:prstTxWarp>
            </a:bodyPr>
            <a:lstStyle/>
            <a:p>
              <a:pPr>
                <a:lnSpc>
                  <a:spcPct val="120000"/>
                </a:lnSpc>
              </a:pPr>
              <a:r>
                <a:rPr lang="en-US" sz="1600" dirty="0">
                  <a:solidFill>
                    <a:schemeClr val="bg1"/>
                  </a:solidFill>
                  <a:latin typeface="Arial"/>
                  <a:cs typeface="Arial"/>
                </a:rPr>
                <a:t>A nonprofit corporation, USA Funds</a:t>
              </a:r>
              <a:r>
                <a:rPr lang="en-US" sz="1600" baseline="30000" dirty="0">
                  <a:solidFill>
                    <a:schemeClr val="bg1"/>
                  </a:solidFill>
                  <a:latin typeface="Arial"/>
                  <a:cs typeface="Arial"/>
                </a:rPr>
                <a:t> ®</a:t>
              </a:r>
              <a:r>
                <a:rPr lang="en-US" sz="1600" dirty="0">
                  <a:solidFill>
                    <a:schemeClr val="bg1"/>
                  </a:solidFill>
                  <a:latin typeface="Arial"/>
                  <a:cs typeface="Arial"/>
                </a:rPr>
                <a:t> works to enhance  postsecondary education preparedness, access and success</a:t>
              </a:r>
              <a:r>
                <a:rPr lang="en-US" sz="1600" baseline="0" dirty="0">
                  <a:solidFill>
                    <a:schemeClr val="bg1"/>
                  </a:solidFill>
                  <a:latin typeface="Arial"/>
                  <a:cs typeface="Arial"/>
                </a:rPr>
                <a:t> </a:t>
              </a:r>
              <a:r>
                <a:rPr lang="en-US" sz="1600" dirty="0">
                  <a:solidFill>
                    <a:schemeClr val="bg1"/>
                  </a:solidFill>
                  <a:latin typeface="Arial"/>
                  <a:cs typeface="Arial"/>
                </a:rPr>
                <a:t>by providing and supporting financial and other valued services. </a:t>
              </a:r>
            </a:p>
          </p:txBody>
        </p:sp>
        <p:pic>
          <p:nvPicPr>
            <p:cNvPr id="13" name="Picture 12" descr="USAFunds_outline70TFY.png"/>
            <p:cNvPicPr>
              <a:picLocks noChangeAspect="1"/>
            </p:cNvPicPr>
            <p:nvPr userDrawn="1"/>
          </p:nvPicPr>
          <p:blipFill>
            <a:blip r:embed="rId4" cstate="print"/>
            <a:stretch>
              <a:fillRect/>
            </a:stretch>
          </p:blipFill>
          <p:spPr>
            <a:xfrm>
              <a:off x="7571232" y="5486400"/>
              <a:ext cx="1185028" cy="1188720"/>
            </a:xfrm>
            <a:prstGeom prst="rect">
              <a:avLst/>
            </a:prstGeom>
          </p:spPr>
        </p:pic>
      </p:grpSp>
    </p:spTree>
  </p:cSld>
  <p:clrMap bg1="lt1" tx1="dk1" bg2="lt2" tx2="dk2" accent1="accent1" accent2="accent2" accent3="accent3" accent4="accent4" accent5="accent5" accent6="accent6" hlink="hlink" folHlink="folHlink"/>
  <p:sldLayoutIdLst>
    <p:sldLayoutId id="2147483689" r:id="rId1"/>
    <p:sldLayoutId id="214748370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41008C"/>
          </a:solidFill>
          <a:ln>
            <a:solidFill>
              <a:srgbClr val="41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b="1" kern="1200" dirty="0">
              <a:solidFill>
                <a:prstClr val="white"/>
              </a:solidFill>
              <a:latin typeface="Calibri"/>
              <a:ea typeface="+mn-ea"/>
              <a:cs typeface="+mn-cs"/>
            </a:endParaRPr>
          </a:p>
        </p:txBody>
      </p:sp>
      <p:sp>
        <p:nvSpPr>
          <p:cNvPr id="7" name="Rectangle 6"/>
          <p:cNvSpPr/>
          <p:nvPr/>
        </p:nvSpPr>
        <p:spPr>
          <a:xfrm>
            <a:off x="0" y="228600"/>
            <a:ext cx="7315200" cy="1143000"/>
          </a:xfrm>
          <a:prstGeom prst="rect">
            <a:avLst/>
          </a:prstGeom>
          <a:solidFill>
            <a:srgbClr val="EF820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Calibri"/>
              <a:ea typeface="+mn-ea"/>
              <a:cs typeface="+mn-cs"/>
            </a:endParaRPr>
          </a:p>
        </p:txBody>
      </p:sp>
      <p:sp>
        <p:nvSpPr>
          <p:cNvPr id="8" name="Title Placeholder 1"/>
          <p:cNvSpPr>
            <a:spLocks noGrp="1"/>
          </p:cNvSpPr>
          <p:nvPr>
            <p:ph type="title"/>
          </p:nvPr>
        </p:nvSpPr>
        <p:spPr>
          <a:xfrm>
            <a:off x="0" y="228600"/>
            <a:ext cx="7315200" cy="1143000"/>
          </a:xfrm>
          <a:prstGeom prst="rect">
            <a:avLst/>
          </a:prstGeom>
          <a:noFill/>
        </p:spPr>
        <p:txBody>
          <a:bodyPr vert="horz" lIns="91440" tIns="45720" rIns="91440" bIns="45720" rtlCol="0" anchor="ctr">
            <a:normAutofit/>
          </a:bodyPr>
          <a:lstStyle/>
          <a:p>
            <a:r>
              <a:rPr lang="en-US"/>
              <a:t>Click to edit Master title style</a:t>
            </a:r>
            <a:endParaRPr lang="en-US" dirty="0"/>
          </a:p>
        </p:txBody>
      </p:sp>
      <p:pic>
        <p:nvPicPr>
          <p:cNvPr id="9" name="Picture 8" descr="LOGO_UniversityWHT.png"/>
          <p:cNvPicPr>
            <a:picLocks noChangeAspect="1"/>
          </p:cNvPicPr>
          <p:nvPr/>
        </p:nvPicPr>
        <p:blipFill>
          <a:blip r:embed="rId6" cstate="screen"/>
          <a:stretch>
            <a:fillRect/>
          </a:stretch>
        </p:blipFill>
        <p:spPr>
          <a:xfrm>
            <a:off x="7452360" y="758952"/>
            <a:ext cx="1588682" cy="550287"/>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marL="457200" indent="0"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28600"/>
            <a:ext cx="7315200" cy="1143000"/>
          </a:xfrm>
          <a:prstGeom prst="rect">
            <a:avLst/>
          </a:prstGeom>
          <a:solidFill>
            <a:srgbClr val="41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228600"/>
            <a:ext cx="7315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txStyles>
    <p:titleStyle>
      <a:lvl1pPr marL="457200" indent="0"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p:titleStyle>
    <p:bodyStyle>
      <a:lvl1pPr marL="228600" indent="-228600" algn="l" defTabSz="914400" rtl="0" eaLnBrk="1" latinLnBrk="0" hangingPunct="1">
        <a:spcBef>
          <a:spcPct val="20000"/>
        </a:spcBef>
        <a:buSzPct val="40000"/>
        <a:buFont typeface="Wingdings" pitchFamily="2" charset="2"/>
        <a:buChar char="u"/>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3/16/2018</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7343002"/>
      </p:ext>
    </p:extLst>
  </p:cSld>
  <p:clrMap bg1="lt1" tx1="dk1" bg2="lt2" tx2="dk2" accent1="accent1" accent2="accent2" accent3="accent3" accent4="accent4" accent5="accent5" accent6="accent6" hlink="hlink" folHlink="folHlink"/>
  <p:sldLayoutIdLst>
    <p:sldLayoutId id="2147483720" r:id="rId1"/>
    <p:sldLayoutId id="2147483721" r:id="rId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228600"/>
            <a:ext cx="7315200" cy="1143000"/>
          </a:xfrm>
          <a:prstGeom prst="rect">
            <a:avLst/>
          </a:prstGeom>
          <a:solidFill>
            <a:srgbClr val="E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Placeholder 1"/>
          <p:cNvSpPr>
            <a:spLocks noGrp="1"/>
          </p:cNvSpPr>
          <p:nvPr>
            <p:ph type="title"/>
          </p:nvPr>
        </p:nvSpPr>
        <p:spPr>
          <a:xfrm>
            <a:off x="0" y="228600"/>
            <a:ext cx="7315200" cy="1143000"/>
          </a:xfrm>
          <a:prstGeom prst="rect">
            <a:avLst/>
          </a:prstGeom>
          <a:solidFill>
            <a:srgbClr val="EF8200"/>
          </a:solid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75676163"/>
      </p:ext>
    </p:extLst>
  </p:cSld>
  <p:clrMap bg1="lt1" tx1="dk1" bg2="lt2" tx2="dk2" accent1="accent1" accent2="accent2" accent3="accent3" accent4="accent4" accent5="accent5" accent6="accent6" hlink="hlink" folHlink="folHlink"/>
  <p:txStyles>
    <p:titleStyle>
      <a:lvl1pPr marL="457200" indent="0"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7.xml"/><Relationship Id="rId5" Type="http://schemas.openxmlformats.org/officeDocument/2006/relationships/comments" Target="../comments/commen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6.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7.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52.png"/><Relationship Id="rId4" Type="http://schemas.openxmlformats.org/officeDocument/2006/relationships/image" Target="../media/image13.png"/><Relationship Id="rId9"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27.xml"/><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hyperlink" Target="2017_2018_TaxTranscriptDecoder_2015_Forms_11012016_FINAL.pdf" TargetMode="External"/><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75230" y="1741713"/>
            <a:ext cx="4143284" cy="2090057"/>
          </a:xfrm>
          <a:prstGeom prst="rect">
            <a:avLst/>
          </a:prstGeom>
          <a:solidFill>
            <a:schemeClr val="bg1"/>
          </a:solidFill>
        </p:spPr>
        <p:txBody>
          <a:bodyPr wrap="square" lIns="0" rIns="0" rtlCol="0" anchor="ctr">
            <a:noAutofit/>
          </a:bodyPr>
          <a:lstStyle/>
          <a:p>
            <a:pPr algn="ctr"/>
            <a:endParaRPr lang="en-US" sz="3600" dirty="0">
              <a:latin typeface="Gungsuh" panose="02030600000101010101" pitchFamily="18" charset="-127"/>
              <a:ea typeface="Gungsuh" panose="02030600000101010101" pitchFamily="18" charset="-127"/>
              <a:cs typeface="Courier New" panose="02070309020205020404" pitchFamily="49" charset="0"/>
            </a:endParaRPr>
          </a:p>
        </p:txBody>
      </p:sp>
      <p:sp>
        <p:nvSpPr>
          <p:cNvPr id="10" name="TextBox 9"/>
          <p:cNvSpPr txBox="1"/>
          <p:nvPr/>
        </p:nvSpPr>
        <p:spPr>
          <a:xfrm>
            <a:off x="298087" y="685800"/>
            <a:ext cx="4354286" cy="2401388"/>
          </a:xfrm>
          <a:prstGeom prst="rect">
            <a:avLst/>
          </a:prstGeom>
          <a:solidFill>
            <a:schemeClr val="bg1"/>
          </a:solidFill>
        </p:spPr>
        <p:txBody>
          <a:bodyPr wrap="square" lIns="0" rIns="0" rtlCol="0" anchor="ctr">
            <a:noAutofit/>
          </a:bodyPr>
          <a:lstStyle/>
          <a:p>
            <a:pPr algn="ctr"/>
            <a:endParaRPr lang="en-US" sz="2800" dirty="0">
              <a:latin typeface="Gungsuh" panose="02030600000101010101" pitchFamily="18" charset="-127"/>
              <a:ea typeface="Gungsuh" panose="02030600000101010101" pitchFamily="18" charset="-127"/>
              <a:cs typeface="Courier New" panose="02070309020205020404" pitchFamily="49" charset="0"/>
            </a:endParaRPr>
          </a:p>
          <a:p>
            <a:pPr algn="ctr"/>
            <a:r>
              <a:rPr lang="en-US" sz="3600" dirty="0">
                <a:effectLst>
                  <a:outerShdw blurRad="38100" dist="38100" dir="2700000" algn="tl">
                    <a:srgbClr val="000000">
                      <a:alpha val="43137"/>
                    </a:srgbClr>
                  </a:outerShdw>
                </a:effectLst>
                <a:latin typeface="Arial" panose="020B0604020202020204" pitchFamily="34" charset="0"/>
                <a:ea typeface="Gungsuh" panose="02030600000101010101" pitchFamily="18" charset="-127"/>
                <a:cs typeface="Arial" panose="020B0604020202020204" pitchFamily="34" charset="0"/>
              </a:rPr>
              <a:t>Tax </a:t>
            </a:r>
            <a:r>
              <a:rPr lang="en-US" sz="3600" dirty="0" smtClean="0">
                <a:effectLst>
                  <a:outerShdw blurRad="38100" dist="38100" dir="2700000" algn="tl">
                    <a:srgbClr val="000000">
                      <a:alpha val="43137"/>
                    </a:srgbClr>
                  </a:outerShdw>
                </a:effectLst>
                <a:latin typeface="Arial" panose="020B0604020202020204" pitchFamily="34" charset="0"/>
                <a:ea typeface="Gungsuh" panose="02030600000101010101" pitchFamily="18" charset="-127"/>
                <a:cs typeface="Arial" panose="020B0604020202020204" pitchFamily="34" charset="0"/>
              </a:rPr>
              <a:t>Returns </a:t>
            </a:r>
          </a:p>
          <a:p>
            <a:pPr algn="ctr"/>
            <a:r>
              <a:rPr lang="en-US" sz="3600" dirty="0" smtClean="0">
                <a:effectLst>
                  <a:outerShdw blurRad="38100" dist="38100" dir="2700000" algn="tl">
                    <a:srgbClr val="000000">
                      <a:alpha val="43137"/>
                    </a:srgbClr>
                  </a:outerShdw>
                </a:effectLst>
                <a:latin typeface="Arial" panose="020B0604020202020204" pitchFamily="34" charset="0"/>
                <a:ea typeface="Gungsuh" panose="02030600000101010101" pitchFamily="18" charset="-127"/>
                <a:cs typeface="Arial" panose="020B0604020202020204" pitchFamily="34" charset="0"/>
              </a:rPr>
              <a:t>and Transcripts</a:t>
            </a:r>
          </a:p>
        </p:txBody>
      </p:sp>
      <p:sp>
        <p:nvSpPr>
          <p:cNvPr id="3" name="Rectangle 2"/>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cxnSp>
        <p:nvCxnSpPr>
          <p:cNvPr id="12" name="Straight Connector 11"/>
          <p:cNvCxnSpPr/>
          <p:nvPr/>
        </p:nvCxnSpPr>
        <p:spPr>
          <a:xfrm>
            <a:off x="914400" y="5093963"/>
            <a:ext cx="7315200" cy="0"/>
          </a:xfrm>
          <a:prstGeom prst="line">
            <a:avLst/>
          </a:prstGeom>
          <a:ln w="31750">
            <a:solidFill>
              <a:srgbClr val="00CCCC"/>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940904" y="5257800"/>
            <a:ext cx="7315200"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CCCSFAAA Financial Aid 101 Training</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4343400" y="335349"/>
            <a:ext cx="3501917" cy="4522995"/>
          </a:xfrm>
          <a:prstGeom prst="rect">
            <a:avLst/>
          </a:prstGeom>
          <a:ln w="28575">
            <a:solidFill>
              <a:schemeClr val="tx1"/>
            </a:solidFill>
          </a:ln>
          <a:effectLst>
            <a:outerShdw blurRad="50800" dist="38100" dir="2700000" algn="tl" rotWithShape="0">
              <a:prstClr val="black">
                <a:alpha val="40000"/>
              </a:prstClr>
            </a:outerShdw>
          </a:effectLst>
        </p:spPr>
      </p:pic>
      <p:sp>
        <p:nvSpPr>
          <p:cNvPr id="9" name="TextBox 8"/>
          <p:cNvSpPr txBox="1"/>
          <p:nvPr/>
        </p:nvSpPr>
        <p:spPr>
          <a:xfrm>
            <a:off x="7905045" y="6270978"/>
            <a:ext cx="1143000"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a:t>
            </a:r>
            <a:endParaRPr lang="en-US" sz="2800" b="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25042"/>
            <a:ext cx="1549219" cy="1446757"/>
          </a:xfrm>
          <a:prstGeom prst="rect">
            <a:avLst/>
          </a:prstGeom>
          <a:noFill/>
          <a:ln w="9525">
            <a:solidFill>
              <a:srgbClr val="2D719B"/>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935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2017-2018 Tax Transcript Decoder</a:t>
            </a:r>
          </a:p>
          <a:p>
            <a:r>
              <a:rPr lang="en-US" sz="2400" dirty="0">
                <a:latin typeface="Arial" panose="020B0604020202020204" pitchFamily="34" charset="0"/>
                <a:cs typeface="Arial" panose="020B0604020202020204" pitchFamily="34" charset="0"/>
              </a:rPr>
              <a:t>Page 3 – Tax Return Transcript Line Items</a:t>
            </a:r>
          </a:p>
        </p:txBody>
      </p:sp>
      <p:pic>
        <p:nvPicPr>
          <p:cNvPr id="3" name="Picture 2"/>
          <p:cNvPicPr>
            <a:picLocks noChangeAspect="1"/>
          </p:cNvPicPr>
          <p:nvPr/>
        </p:nvPicPr>
        <p:blipFill>
          <a:blip r:embed="rId3"/>
          <a:stretch>
            <a:fillRect/>
          </a:stretch>
        </p:blipFill>
        <p:spPr>
          <a:xfrm>
            <a:off x="304800" y="1105293"/>
            <a:ext cx="8576743" cy="4509422"/>
          </a:xfrm>
          <a:prstGeom prst="rect">
            <a:avLst/>
          </a:prstGeom>
        </p:spPr>
      </p:pic>
      <p:sp>
        <p:nvSpPr>
          <p:cNvPr id="5" name="TextBox 4"/>
          <p:cNvSpPr txBox="1"/>
          <p:nvPr/>
        </p:nvSpPr>
        <p:spPr>
          <a:xfrm>
            <a:off x="6096000" y="6270978"/>
            <a:ext cx="29520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H-6 and TTD-3</a:t>
            </a:r>
            <a:endParaRPr lang="en-US" sz="28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321040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Tax Transcript Decoder</a:t>
            </a:r>
          </a:p>
          <a:p>
            <a:r>
              <a:rPr lang="en-US" sz="2400" dirty="0">
                <a:latin typeface="Arial" panose="020B0604020202020204" pitchFamily="34" charset="0"/>
                <a:cs typeface="Arial" panose="020B0604020202020204" pitchFamily="34" charset="0"/>
              </a:rPr>
              <a:t>Page </a:t>
            </a:r>
            <a:r>
              <a:rPr lang="en-US" sz="2400" dirty="0" smtClean="0">
                <a:latin typeface="Arial" panose="020B0604020202020204" pitchFamily="34" charset="0"/>
                <a:cs typeface="Arial" panose="020B0604020202020204" pitchFamily="34" charset="0"/>
              </a:rPr>
              <a:t>23 </a:t>
            </a:r>
            <a:r>
              <a:rPr lang="en-US" sz="2400" dirty="0">
                <a:latin typeface="Arial" panose="020B0604020202020204" pitchFamily="34" charset="0"/>
                <a:cs typeface="Arial" panose="020B0604020202020204" pitchFamily="34" charset="0"/>
              </a:rPr>
              <a:t>– Appendices</a:t>
            </a:r>
          </a:p>
        </p:txBody>
      </p:sp>
      <p:sp>
        <p:nvSpPr>
          <p:cNvPr id="31" name="Content Placeholder 15"/>
          <p:cNvSpPr txBox="1">
            <a:spLocks/>
          </p:cNvSpPr>
          <p:nvPr/>
        </p:nvSpPr>
        <p:spPr>
          <a:xfrm>
            <a:off x="1290962" y="1168401"/>
            <a:ext cx="6536072" cy="493710"/>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Appendix </a:t>
            </a:r>
            <a:r>
              <a:rPr lang="en-US" b="1" u="sng" dirty="0"/>
              <a:t>A</a:t>
            </a:r>
            <a:r>
              <a:rPr lang="en-US" dirty="0"/>
              <a:t>: </a:t>
            </a:r>
            <a:r>
              <a:rPr lang="en-US" dirty="0" smtClean="0"/>
              <a:t>Sample W-2 and Box </a:t>
            </a:r>
            <a:r>
              <a:rPr lang="en-US" dirty="0"/>
              <a:t>12 Codes</a:t>
            </a:r>
          </a:p>
        </p:txBody>
      </p:sp>
      <p:sp>
        <p:nvSpPr>
          <p:cNvPr id="32" name="Content Placeholder 15"/>
          <p:cNvSpPr txBox="1">
            <a:spLocks/>
          </p:cNvSpPr>
          <p:nvPr/>
        </p:nvSpPr>
        <p:spPr>
          <a:xfrm>
            <a:off x="1290962" y="1940720"/>
            <a:ext cx="7548238" cy="493710"/>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Appendix </a:t>
            </a:r>
            <a:r>
              <a:rPr lang="en-US" b="1" u="sng" dirty="0"/>
              <a:t>A</a:t>
            </a:r>
            <a:r>
              <a:rPr lang="en-US" dirty="0"/>
              <a:t>: Sample W-2 Wage and Tax Statement</a:t>
            </a:r>
          </a:p>
        </p:txBody>
      </p:sp>
      <p:sp>
        <p:nvSpPr>
          <p:cNvPr id="33" name="Content Placeholder 15"/>
          <p:cNvSpPr txBox="1">
            <a:spLocks/>
          </p:cNvSpPr>
          <p:nvPr/>
        </p:nvSpPr>
        <p:spPr>
          <a:xfrm>
            <a:off x="1290962" y="2713039"/>
            <a:ext cx="7069472" cy="493710"/>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Appendix </a:t>
            </a:r>
            <a:r>
              <a:rPr lang="en-US" b="1" u="sng" dirty="0"/>
              <a:t>B</a:t>
            </a:r>
            <a:r>
              <a:rPr lang="en-US" dirty="0"/>
              <a:t>: </a:t>
            </a:r>
            <a:r>
              <a:rPr lang="en-US" dirty="0" smtClean="0"/>
              <a:t>Criteria for SNT and Auto Zero EFC</a:t>
            </a:r>
            <a:endParaRPr lang="en-US" dirty="0"/>
          </a:p>
        </p:txBody>
      </p:sp>
      <p:sp>
        <p:nvSpPr>
          <p:cNvPr id="34" name="Content Placeholder 15"/>
          <p:cNvSpPr txBox="1">
            <a:spLocks/>
          </p:cNvSpPr>
          <p:nvPr/>
        </p:nvSpPr>
        <p:spPr>
          <a:xfrm>
            <a:off x="1290962" y="4257677"/>
            <a:ext cx="7069472" cy="493710"/>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Appendix </a:t>
            </a:r>
            <a:r>
              <a:rPr lang="en-US" b="1" u="sng" dirty="0"/>
              <a:t>D</a:t>
            </a:r>
            <a:r>
              <a:rPr lang="en-US" dirty="0"/>
              <a:t>: Current Year Transcript Availability</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58" y="1129506"/>
            <a:ext cx="666750" cy="571500"/>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058" y="1901368"/>
            <a:ext cx="666750" cy="571500"/>
          </a:xfrm>
          <a:prstGeom prst="rect">
            <a:avLst/>
          </a:prstGeom>
          <a:effectLst>
            <a:outerShdw blurRad="50800" dist="38100" dir="2700000" algn="tl" rotWithShape="0">
              <a:prstClr val="black">
                <a:alpha val="40000"/>
              </a:prstClr>
            </a:outerShdw>
          </a:effectLst>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058" y="2673230"/>
            <a:ext cx="666750" cy="57150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058" y="4216954"/>
            <a:ext cx="666750" cy="571500"/>
          </a:xfrm>
          <a:prstGeom prst="rect">
            <a:avLst/>
          </a:prstGeom>
          <a:effectLst>
            <a:outerShdw blurRad="50800" dist="38100" dir="2700000" algn="tl" rotWithShape="0">
              <a:prstClr val="black">
                <a:alpha val="40000"/>
              </a:prstClr>
            </a:outerShdw>
          </a:effectLst>
        </p:spPr>
      </p:pic>
      <p:sp>
        <p:nvSpPr>
          <p:cNvPr id="45" name="Content Placeholder 15"/>
          <p:cNvSpPr txBox="1">
            <a:spLocks/>
          </p:cNvSpPr>
          <p:nvPr/>
        </p:nvSpPr>
        <p:spPr>
          <a:xfrm>
            <a:off x="1290962" y="5029995"/>
            <a:ext cx="7393180" cy="493710"/>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Appendix </a:t>
            </a:r>
            <a:r>
              <a:rPr lang="en-US" b="1" u="sng" dirty="0"/>
              <a:t>E</a:t>
            </a:r>
            <a:r>
              <a:rPr lang="en-US" dirty="0"/>
              <a:t>: </a:t>
            </a:r>
            <a:r>
              <a:rPr lang="en-US" dirty="0" smtClean="0"/>
              <a:t>IRS Online Self-Help Tools Registration</a:t>
            </a:r>
            <a:endParaRPr lang="en-US" dirty="0"/>
          </a:p>
        </p:txBody>
      </p:sp>
      <p:sp>
        <p:nvSpPr>
          <p:cNvPr id="14" name="Content Placeholder 15"/>
          <p:cNvSpPr txBox="1">
            <a:spLocks/>
          </p:cNvSpPr>
          <p:nvPr/>
        </p:nvSpPr>
        <p:spPr>
          <a:xfrm>
            <a:off x="1292208" y="3485358"/>
            <a:ext cx="7069472" cy="493710"/>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Appendix </a:t>
            </a:r>
            <a:r>
              <a:rPr lang="en-US" b="1" u="sng" dirty="0" smtClean="0"/>
              <a:t>C</a:t>
            </a:r>
            <a:r>
              <a:rPr lang="en-US" dirty="0" smtClean="0"/>
              <a:t>: Eligible to File a 1040A/EZ?</a:t>
            </a:r>
            <a:endParaRPr lang="en-US"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304" y="3445092"/>
            <a:ext cx="666750" cy="57150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058" y="4988814"/>
            <a:ext cx="672084" cy="576072"/>
          </a:xfrm>
          <a:prstGeom prst="rect">
            <a:avLst/>
          </a:prstGeom>
          <a:effectLst>
            <a:outerShdw blurRad="50800" dist="38100" dir="2700000" algn="tl" rotWithShape="0">
              <a:prstClr val="black">
                <a:alpha val="40000"/>
              </a:prstClr>
            </a:outerShdw>
          </a:effectLst>
        </p:spPr>
      </p:pic>
      <p:sp>
        <p:nvSpPr>
          <p:cNvPr id="17" name="TextBox 16"/>
          <p:cNvSpPr txBox="1"/>
          <p:nvPr/>
        </p:nvSpPr>
        <p:spPr>
          <a:xfrm>
            <a:off x="6096000" y="6270978"/>
            <a:ext cx="29520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H-6 and TTD-23</a:t>
            </a:r>
            <a:endParaRPr lang="en-US" sz="2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4040148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a:blip r:embed="rId3"/>
          <a:stretch>
            <a:fillRect/>
          </a:stretch>
        </p:blipFill>
        <p:spPr>
          <a:xfrm>
            <a:off x="685800" y="1243285"/>
            <a:ext cx="7323809" cy="437142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34051">
            <a:off x="7695221" y="2200978"/>
            <a:ext cx="1336158" cy="1336158"/>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302142" y="-4088"/>
            <a:ext cx="8382000" cy="918865"/>
          </a:xfrm>
          <a:prstGeom prst="rect">
            <a:avLst/>
          </a:prstGeom>
          <a:noFill/>
        </p:spPr>
        <p:txBody>
          <a:bodyPr wrap="square" rtlCol="0" anchor="ctr">
            <a:noAutofit/>
          </a:bodyPr>
          <a:lstStyle/>
          <a:p>
            <a:r>
              <a:rPr lang="en-US" sz="2800" b="1" dirty="0" smtClean="0">
                <a:latin typeface="Arial" panose="020B0604020202020204" pitchFamily="34" charset="0"/>
                <a:cs typeface="Arial" panose="020B0604020202020204" pitchFamily="34" charset="0"/>
              </a:rPr>
              <a:t>       Appendix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Sample W-2</a:t>
            </a:r>
            <a:endParaRPr lang="en-US" sz="28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068" y="228599"/>
            <a:ext cx="544511" cy="466723"/>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6096000" y="6270978"/>
            <a:ext cx="29520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H-7 and TTD-24</a:t>
            </a:r>
            <a:endParaRPr lang="en-US" sz="28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232402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a:blip r:embed="rId3"/>
          <a:stretch>
            <a:fillRect/>
          </a:stretch>
        </p:blipFill>
        <p:spPr>
          <a:xfrm>
            <a:off x="910095" y="1243285"/>
            <a:ext cx="7323809" cy="4371429"/>
          </a:xfrm>
          <a:prstGeom prst="rect">
            <a:avLst/>
          </a:prstGeom>
        </p:spPr>
      </p:pic>
      <p:pic>
        <p:nvPicPr>
          <p:cNvPr id="7" name="Picture 6"/>
          <p:cNvPicPr>
            <a:picLocks noChangeAspect="1"/>
          </p:cNvPicPr>
          <p:nvPr/>
        </p:nvPicPr>
        <p:blipFill>
          <a:blip r:embed="rId4"/>
          <a:stretch>
            <a:fillRect/>
          </a:stretch>
        </p:blipFill>
        <p:spPr>
          <a:xfrm>
            <a:off x="417790" y="990600"/>
            <a:ext cx="8345210" cy="4957725"/>
          </a:xfrm>
          <a:prstGeom prst="rect">
            <a:avLst/>
          </a:prstGeom>
        </p:spPr>
      </p:pic>
      <p:sp>
        <p:nvSpPr>
          <p:cNvPr id="8" name="TextBox 7"/>
          <p:cNvSpPr txBox="1"/>
          <p:nvPr/>
        </p:nvSpPr>
        <p:spPr>
          <a:xfrm>
            <a:off x="302142" y="-4088"/>
            <a:ext cx="8382000" cy="918865"/>
          </a:xfrm>
          <a:prstGeom prst="rect">
            <a:avLst/>
          </a:prstGeom>
          <a:noFill/>
        </p:spPr>
        <p:txBody>
          <a:bodyPr wrap="square" rtlCol="0" anchor="ctr">
            <a:noAutofit/>
          </a:bodyPr>
          <a:lstStyle/>
          <a:p>
            <a:r>
              <a:rPr lang="en-US" sz="2800" b="1" dirty="0" smtClean="0">
                <a:latin typeface="Arial" panose="020B0604020202020204" pitchFamily="34" charset="0"/>
                <a:cs typeface="Arial" panose="020B0604020202020204" pitchFamily="34" charset="0"/>
              </a:rPr>
              <a:t>       Appendix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W-2 Box 12 Codes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068" y="228599"/>
            <a:ext cx="544511" cy="466723"/>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6096000" y="6270978"/>
            <a:ext cx="29520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H-7 and TTD-24</a:t>
            </a:r>
            <a:endParaRPr lang="en-US" sz="28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4261285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30035895\AppData\Local\Temp\SNAGHTML81d44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70" y="1147384"/>
            <a:ext cx="8305800" cy="4852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2142" y="-4088"/>
            <a:ext cx="8382000" cy="918865"/>
          </a:xfrm>
          <a:prstGeom prst="rect">
            <a:avLst/>
          </a:prstGeom>
          <a:noFill/>
        </p:spPr>
        <p:txBody>
          <a:bodyPr wrap="square" rtlCol="0" anchor="ctr">
            <a:noAutofit/>
          </a:bodyPr>
          <a:lstStyle/>
          <a:p>
            <a:r>
              <a:rPr lang="en-US" sz="2800" b="1" dirty="0" smtClean="0">
                <a:latin typeface="Arial" panose="020B0604020202020204" pitchFamily="34" charset="0"/>
                <a:cs typeface="Arial" panose="020B0604020202020204" pitchFamily="34" charset="0"/>
              </a:rPr>
              <a:t>       Appendix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Sample Wage and Tax Statement</a:t>
            </a:r>
            <a:endParaRPr lang="en-US" sz="2700" dirty="0">
              <a:latin typeface="Arial" panose="020B0604020202020204" pitchFamily="34" charset="0"/>
              <a:cs typeface="Arial" panose="020B0604020202020204" pitchFamily="34" charset="0"/>
            </a:endParaRPr>
          </a:p>
        </p:txBody>
      </p:sp>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Callout: Down Arrow 5"/>
          <p:cNvSpPr/>
          <p:nvPr/>
        </p:nvSpPr>
        <p:spPr>
          <a:xfrm>
            <a:off x="5791200" y="1832889"/>
            <a:ext cx="2514600" cy="1295400"/>
          </a:xfrm>
          <a:prstGeom prst="downArrowCallout">
            <a:avLst/>
          </a:prstGeom>
          <a:solidFill>
            <a:schemeClr val="bg1"/>
          </a:solidFill>
          <a:ln w="571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Corresponds with </a:t>
            </a:r>
          </a:p>
          <a:p>
            <a:pPr algn="ctr"/>
            <a:r>
              <a:rPr lang="en-US" dirty="0">
                <a:solidFill>
                  <a:sysClr val="windowText" lastClr="000000"/>
                </a:solidFill>
                <a:latin typeface="Arial" panose="020B0604020202020204" pitchFamily="34" charset="0"/>
                <a:cs typeface="Arial" panose="020B0604020202020204" pitchFamily="34" charset="0"/>
              </a:rPr>
              <a:t>Sample W-2 on pg. 24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10" y="215073"/>
            <a:ext cx="544068" cy="466344"/>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486400" y="6270978"/>
            <a:ext cx="3561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H-8 and TTD-24, 25</a:t>
            </a:r>
            <a:endParaRPr lang="en-US" sz="28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891233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2142" y="-4088"/>
            <a:ext cx="8765658" cy="918865"/>
          </a:xfrm>
          <a:prstGeom prst="rect">
            <a:avLst/>
          </a:prstGeom>
          <a:noFill/>
        </p:spPr>
        <p:txBody>
          <a:bodyPr wrap="square" rtlCol="0" anchor="ctr">
            <a:noAutofit/>
          </a:bodyPr>
          <a:lstStyle/>
          <a:p>
            <a:r>
              <a:rPr lang="en-US" sz="2800" b="1" dirty="0" smtClean="0">
                <a:latin typeface="Arial" panose="020B0604020202020204" pitchFamily="34" charset="0"/>
                <a:cs typeface="Arial" panose="020B0604020202020204" pitchFamily="34" charset="0"/>
              </a:rPr>
              <a:t>       Appendix B</a:t>
            </a:r>
            <a:r>
              <a:rPr lang="en-US" sz="2800" dirty="0" smtClean="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Criteria for SNT and Auto Zero EFC</a:t>
            </a:r>
            <a:endParaRPr lang="en-US" sz="2700" dirty="0">
              <a:latin typeface="Arial" panose="020B0604020202020204" pitchFamily="34" charset="0"/>
              <a:cs typeface="Arial" panose="020B0604020202020204" pitchFamily="34" charset="0"/>
            </a:endParaRPr>
          </a:p>
        </p:txBody>
      </p:sp>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10" y="214697"/>
            <a:ext cx="544068" cy="46634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919318" y="1118322"/>
            <a:ext cx="7391674" cy="4887280"/>
          </a:xfrm>
          <a:prstGeom prst="rect">
            <a:avLst/>
          </a:prstGeom>
        </p:spPr>
      </p:pic>
      <p:sp>
        <p:nvSpPr>
          <p:cNvPr id="6" name="TextBox 5"/>
          <p:cNvSpPr txBox="1"/>
          <p:nvPr/>
        </p:nvSpPr>
        <p:spPr>
          <a:xfrm>
            <a:off x="6096000" y="6270978"/>
            <a:ext cx="29520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H-8 and TTD-27</a:t>
            </a:r>
            <a:endParaRPr lang="en-US" sz="28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2289112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2142" y="-4088"/>
            <a:ext cx="8765658" cy="918865"/>
          </a:xfrm>
          <a:prstGeom prst="rect">
            <a:avLst/>
          </a:prstGeom>
          <a:noFill/>
        </p:spPr>
        <p:txBody>
          <a:bodyPr wrap="square" rtlCol="0" anchor="ctr">
            <a:noAutofit/>
          </a:bodyPr>
          <a:lstStyle/>
          <a:p>
            <a:r>
              <a:rPr lang="en-US" sz="2800" b="1" dirty="0" smtClean="0">
                <a:latin typeface="Arial" panose="020B0604020202020204" pitchFamily="34" charset="0"/>
                <a:cs typeface="Arial" panose="020B0604020202020204" pitchFamily="34" charset="0"/>
              </a:rPr>
              <a:t>       Appendix C</a:t>
            </a:r>
            <a:r>
              <a:rPr lang="en-US" sz="2800" dirty="0" smtClean="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Eligible to File a 1040A/EZ?</a:t>
            </a:r>
            <a:endParaRPr lang="en-US" sz="2700" dirty="0">
              <a:latin typeface="Arial" panose="020B0604020202020204" pitchFamily="34" charset="0"/>
              <a:cs typeface="Arial" panose="020B0604020202020204" pitchFamily="34" charset="0"/>
            </a:endParaRPr>
          </a:p>
        </p:txBody>
      </p:sp>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3"/>
          <a:stretch>
            <a:fillRect/>
          </a:stretch>
        </p:blipFill>
        <p:spPr>
          <a:xfrm>
            <a:off x="300822" y="1117280"/>
            <a:ext cx="8792378" cy="46482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10" y="214321"/>
            <a:ext cx="544068" cy="466344"/>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6096000" y="6270978"/>
            <a:ext cx="29520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H-9 and TTD-28</a:t>
            </a:r>
            <a:endParaRPr lang="en-US" sz="28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3828296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a:blip r:embed="rId3"/>
          <a:stretch>
            <a:fillRect/>
          </a:stretch>
        </p:blipFill>
        <p:spPr>
          <a:xfrm>
            <a:off x="823885" y="1066800"/>
            <a:ext cx="7338514" cy="4822202"/>
          </a:xfrm>
          <a:prstGeom prst="rect">
            <a:avLst/>
          </a:prstGeom>
        </p:spPr>
      </p:pic>
      <p:sp>
        <p:nvSpPr>
          <p:cNvPr id="6" name="Rounded Rectangle 7"/>
          <p:cNvSpPr/>
          <p:nvPr/>
        </p:nvSpPr>
        <p:spPr>
          <a:xfrm>
            <a:off x="1066800" y="2828635"/>
            <a:ext cx="2318084" cy="2831432"/>
          </a:xfrm>
          <a:prstGeom prst="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7"/>
          <p:cNvSpPr/>
          <p:nvPr/>
        </p:nvSpPr>
        <p:spPr>
          <a:xfrm>
            <a:off x="3334100" y="2828635"/>
            <a:ext cx="2318084" cy="2831432"/>
          </a:xfrm>
          <a:prstGeom prst="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5652184" y="2828635"/>
            <a:ext cx="2318084" cy="2831432"/>
          </a:xfrm>
          <a:prstGeom prst="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302142" y="-4088"/>
            <a:ext cx="8765658" cy="918865"/>
          </a:xfrm>
          <a:prstGeom prst="rect">
            <a:avLst/>
          </a:prstGeom>
          <a:noFill/>
        </p:spPr>
        <p:txBody>
          <a:bodyPr wrap="square" rtlCol="0" anchor="ctr">
            <a:noAutofit/>
          </a:bodyPr>
          <a:lstStyle/>
          <a:p>
            <a:r>
              <a:rPr lang="en-US" sz="2800" b="1" dirty="0" smtClean="0">
                <a:latin typeface="Arial" panose="020B0604020202020204" pitchFamily="34" charset="0"/>
                <a:cs typeface="Arial" panose="020B0604020202020204" pitchFamily="34" charset="0"/>
              </a:rPr>
              <a:t>       Appendix D</a:t>
            </a:r>
            <a:r>
              <a:rPr lang="en-US" sz="2800" dirty="0" smtClean="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Current Year Transcript Availability</a:t>
            </a:r>
            <a:endParaRPr lang="en-US" sz="27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10" y="213945"/>
            <a:ext cx="544068" cy="466344"/>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6096000" y="6270978"/>
            <a:ext cx="29520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H-9 and TTD-35</a:t>
            </a:r>
            <a:endParaRPr lang="en-US" sz="28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128654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17"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500"/>
                            </p:stCondLst>
                            <p:childTnLst>
                              <p:par>
                                <p:cTn id="25" presetID="17"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47" y="1143000"/>
            <a:ext cx="7961905" cy="4142857"/>
          </a:xfrm>
          <a:prstGeom prst="rect">
            <a:avLst/>
          </a:prstGeom>
        </p:spPr>
      </p:pic>
      <p:sp>
        <p:nvSpPr>
          <p:cNvPr id="6" name="TextBox 5"/>
          <p:cNvSpPr txBox="1"/>
          <p:nvPr/>
        </p:nvSpPr>
        <p:spPr>
          <a:xfrm>
            <a:off x="302142" y="-4088"/>
            <a:ext cx="8765658" cy="918865"/>
          </a:xfrm>
          <a:prstGeom prst="rect">
            <a:avLst/>
          </a:prstGeom>
          <a:noFill/>
        </p:spPr>
        <p:txBody>
          <a:bodyPr wrap="square" rtlCol="0" anchor="ctr">
            <a:noAutofit/>
          </a:bodyPr>
          <a:lstStyle/>
          <a:p>
            <a:r>
              <a:rPr lang="en-US" sz="2800" b="1" dirty="0" smtClean="0">
                <a:latin typeface="Arial" panose="020B0604020202020204" pitchFamily="34" charset="0"/>
                <a:cs typeface="Arial" panose="020B0604020202020204" pitchFamily="34" charset="0"/>
              </a:rPr>
              <a:t>       Appendix E</a:t>
            </a:r>
            <a:r>
              <a:rPr lang="en-US" sz="2800" dirty="0" smtClean="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IRS Online Self-Help Tools Registration</a:t>
            </a:r>
            <a:endParaRPr lang="en-US" sz="25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10" y="213569"/>
            <a:ext cx="544068" cy="466344"/>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H-10 and TTD-36</a:t>
            </a:r>
            <a:endParaRPr lang="en-US" sz="28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37260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grpSp>
        <p:nvGrpSpPr>
          <p:cNvPr id="3" name="Group 2"/>
          <p:cNvGrpSpPr/>
          <p:nvPr/>
        </p:nvGrpSpPr>
        <p:grpSpPr>
          <a:xfrm>
            <a:off x="914400" y="1295400"/>
            <a:ext cx="7315200" cy="3571928"/>
            <a:chOff x="1676400" y="1295400"/>
            <a:chExt cx="7315200" cy="357192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295400"/>
              <a:ext cx="4905653" cy="3571928"/>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5181600" y="2311923"/>
              <a:ext cx="3810000" cy="769441"/>
            </a:xfrm>
            <a:prstGeom prst="rect">
              <a:avLst/>
            </a:prstGeom>
            <a:solidFill>
              <a:schemeClr val="bg1"/>
            </a:solidFill>
          </p:spPr>
          <p:txBody>
            <a:bodyPr wrap="square" rtlCol="0">
              <a:spAutoFit/>
            </a:bodyPr>
            <a:lstStyle/>
            <a:p>
              <a:r>
                <a:rPr lang="en-US" sz="4400"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STUDY TIME</a:t>
              </a:r>
              <a:endParaRPr lang="en-US"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13" name="TextBox 12"/>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H-18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03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p:cNvSpPr txBox="1">
            <a:spLocks/>
          </p:cNvSpPr>
          <p:nvPr/>
        </p:nvSpPr>
        <p:spPr>
          <a:xfrm>
            <a:off x="457200" y="1066800"/>
            <a:ext cx="8229600" cy="4525963"/>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New Guidance</a:t>
            </a:r>
          </a:p>
          <a:p>
            <a:r>
              <a:rPr lang="en-US" dirty="0" smtClean="0"/>
              <a:t>2017-2018 </a:t>
            </a:r>
            <a:r>
              <a:rPr lang="en-US" dirty="0"/>
              <a:t>Tax Transcript Decoder</a:t>
            </a:r>
          </a:p>
          <a:p>
            <a:pPr lvl="1"/>
            <a:r>
              <a:rPr lang="en-US" dirty="0" smtClean="0"/>
              <a:t>Fifty-Cent </a:t>
            </a:r>
            <a:r>
              <a:rPr lang="en-US" dirty="0"/>
              <a:t>Tour</a:t>
            </a:r>
          </a:p>
          <a:p>
            <a:r>
              <a:rPr lang="en-US" dirty="0" smtClean="0"/>
              <a:t>Tax </a:t>
            </a:r>
            <a:r>
              <a:rPr lang="en-US" dirty="0"/>
              <a:t>Transcript Basics</a:t>
            </a:r>
          </a:p>
          <a:p>
            <a:pPr lvl="1"/>
            <a:r>
              <a:rPr lang="en-US" dirty="0"/>
              <a:t>Types</a:t>
            </a:r>
          </a:p>
          <a:p>
            <a:pPr lvl="1"/>
            <a:r>
              <a:rPr lang="en-US" dirty="0"/>
              <a:t>Requesting</a:t>
            </a:r>
          </a:p>
          <a:p>
            <a:pPr lvl="2"/>
            <a:r>
              <a:rPr lang="en-US" dirty="0"/>
              <a:t>Registering for IRS Online Self-Help Tools</a:t>
            </a:r>
          </a:p>
          <a:p>
            <a:r>
              <a:rPr lang="en-US" dirty="0" smtClean="0"/>
              <a:t>Resources</a:t>
            </a:r>
            <a:endParaRPr lang="en-US" dirty="0"/>
          </a:p>
        </p:txBody>
      </p:sp>
      <p:sp>
        <p:nvSpPr>
          <p:cNvPr id="5" name="TextBox 4"/>
          <p:cNvSpPr txBox="1"/>
          <p:nvPr/>
        </p:nvSpPr>
        <p:spPr>
          <a:xfrm>
            <a:off x="302142" y="-4088"/>
            <a:ext cx="8382000" cy="918865"/>
          </a:xfrm>
          <a:prstGeom prst="rect">
            <a:avLst/>
          </a:prstGeom>
          <a:noFill/>
        </p:spPr>
        <p:txBody>
          <a:bodyPr wrap="square" rtlCol="0" anchor="ctr">
            <a:noAutofit/>
          </a:bodyPr>
          <a:lstStyle/>
          <a:p>
            <a:r>
              <a:rPr lang="en-US" sz="2800" dirty="0" smtClean="0">
                <a:latin typeface="Arial" panose="020B0604020202020204" pitchFamily="34" charset="0"/>
                <a:cs typeface="Arial" panose="020B0604020202020204" pitchFamily="34" charset="0"/>
              </a:rPr>
              <a:t>Agenda</a:t>
            </a:r>
            <a:endParaRPr lang="en-US" sz="2800" dirty="0">
              <a:latin typeface="Arial" panose="020B0604020202020204" pitchFamily="34" charset="0"/>
              <a:cs typeface="Arial" panose="020B0604020202020204" pitchFamily="34" charset="0"/>
            </a:endParaRPr>
          </a:p>
        </p:txBody>
      </p:sp>
      <p:cxnSp>
        <p:nvCxnSpPr>
          <p:cNvPr id="6" name="Straight Connector 5"/>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457200" y="1603064"/>
            <a:ext cx="6019800" cy="681789"/>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7253" y="2413189"/>
            <a:ext cx="6019800" cy="1396811"/>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24795" y="3905105"/>
            <a:ext cx="6019800" cy="309187"/>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905045" y="6270978"/>
            <a:ext cx="1143000"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a:t>
            </a:r>
            <a:endParaRPr lang="en-US" sz="28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383625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08753" y="9906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302142" y="-4088"/>
            <a:ext cx="8382000" cy="918865"/>
          </a:xfrm>
          <a:prstGeom prst="rect">
            <a:avLst/>
          </a:prstGeom>
          <a:noFill/>
        </p:spPr>
        <p:txBody>
          <a:bodyPr wrap="square" rtlCol="0" anchor="ctr">
            <a:noAutofit/>
          </a:bodyPr>
          <a:lstStyle/>
          <a:p>
            <a:r>
              <a:rPr lang="en-US" sz="2800" dirty="0" smtClean="0">
                <a:solidFill>
                  <a:prstClr val="black"/>
                </a:solidFill>
                <a:latin typeface="Arial" panose="020B0604020202020204" pitchFamily="34" charset="0"/>
                <a:cs typeface="Arial" panose="020B0604020202020204" pitchFamily="34" charset="0"/>
              </a:rPr>
              <a:t>Case Study – Caroline</a:t>
            </a:r>
            <a:endParaRPr lang="en-US" sz="2800" dirty="0">
              <a:solidFill>
                <a:prstClr val="black"/>
              </a:solidFill>
              <a:latin typeface="Arial" panose="020B0604020202020204" pitchFamily="34" charset="0"/>
              <a:cs typeface="Arial" panose="020B0604020202020204" pitchFamily="34" charset="0"/>
            </a:endParaRPr>
          </a:p>
          <a:p>
            <a:r>
              <a:rPr lang="en-US" sz="2400" dirty="0" smtClean="0">
                <a:solidFill>
                  <a:prstClr val="black"/>
                </a:solidFill>
                <a:latin typeface="Arial" panose="020B0604020202020204" pitchFamily="34" charset="0"/>
                <a:cs typeface="Arial" panose="020B0604020202020204" pitchFamily="34" charset="0"/>
              </a:rPr>
              <a:t>V1 Standard Verification Group – 1040 </a:t>
            </a:r>
            <a:endParaRPr lang="en-US" sz="2400" dirty="0">
              <a:solidFill>
                <a:prstClr val="black"/>
              </a:solidFill>
              <a:latin typeface="Arial" panose="020B0604020202020204" pitchFamily="34" charset="0"/>
              <a:cs typeface="Arial" panose="020B0604020202020204" pitchFamily="34" charset="0"/>
            </a:endParaRPr>
          </a:p>
        </p:txBody>
      </p:sp>
      <p:sp>
        <p:nvSpPr>
          <p:cNvPr id="6" name="Content Placeholder 15"/>
          <p:cNvSpPr txBox="1">
            <a:spLocks/>
          </p:cNvSpPr>
          <p:nvPr/>
        </p:nvSpPr>
        <p:spPr>
          <a:xfrm>
            <a:off x="3657600" y="1066800"/>
            <a:ext cx="5334000" cy="4525963"/>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prstClr val="black"/>
                </a:solidFill>
              </a:rPr>
              <a:t>Verify her income information using the following documents:</a:t>
            </a:r>
          </a:p>
          <a:p>
            <a:pPr lvl="1"/>
            <a:r>
              <a:rPr lang="en-US" dirty="0" smtClean="0">
                <a:solidFill>
                  <a:prstClr val="black"/>
                </a:solidFill>
              </a:rPr>
              <a:t>ISIR data sheet</a:t>
            </a:r>
          </a:p>
          <a:p>
            <a:pPr lvl="1"/>
            <a:r>
              <a:rPr lang="en-US" dirty="0" smtClean="0">
                <a:solidFill>
                  <a:prstClr val="black"/>
                </a:solidFill>
              </a:rPr>
              <a:t>1040 paper tax return</a:t>
            </a:r>
          </a:p>
          <a:p>
            <a:pPr lvl="1"/>
            <a:r>
              <a:rPr lang="en-US" dirty="0" smtClean="0">
                <a:solidFill>
                  <a:prstClr val="black"/>
                </a:solidFill>
              </a:rPr>
              <a:t>Tax Transcript Decoder</a:t>
            </a:r>
            <a:endParaRPr lang="en-US" dirty="0">
              <a:solidFill>
                <a:prstClr val="black"/>
              </a:solidFill>
            </a:endParaRPr>
          </a:p>
          <a:p>
            <a:endParaRPr lang="en-US" dirty="0">
              <a:solidFill>
                <a:prstClr val="black"/>
              </a:solidFill>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7500" t="7500" r="16667" b="38750"/>
          <a:stretch/>
        </p:blipFill>
        <p:spPr>
          <a:xfrm rot="21249599">
            <a:off x="311355" y="1086230"/>
            <a:ext cx="3011427" cy="3011427"/>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11" name="TextBox 10"/>
          <p:cNvSpPr txBox="1"/>
          <p:nvPr/>
        </p:nvSpPr>
        <p:spPr>
          <a:xfrm>
            <a:off x="4724400" y="6270978"/>
            <a:ext cx="4323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H-18, 19, 20 and TTD</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46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9" name="TextBox 8"/>
          <p:cNvSpPr txBox="1"/>
          <p:nvPr/>
        </p:nvSpPr>
        <p:spPr>
          <a:xfrm>
            <a:off x="302142" y="-4088"/>
            <a:ext cx="8382000" cy="918865"/>
          </a:xfrm>
          <a:prstGeom prst="rect">
            <a:avLst/>
          </a:prstGeom>
          <a:noFill/>
        </p:spPr>
        <p:txBody>
          <a:bodyPr wrap="square" rtlCol="0" anchor="ctr">
            <a:noAutofit/>
          </a:bodyPr>
          <a:lstStyle/>
          <a:p>
            <a:r>
              <a:rPr lang="en-US" sz="2800" dirty="0" smtClean="0">
                <a:solidFill>
                  <a:prstClr val="black"/>
                </a:solidFill>
                <a:latin typeface="Arial" panose="020B0604020202020204" pitchFamily="34" charset="0"/>
                <a:cs typeface="Arial" panose="020B0604020202020204" pitchFamily="34" charset="0"/>
              </a:rPr>
              <a:t>Case Study – Caroline</a:t>
            </a:r>
            <a:endParaRPr lang="en-US" sz="2800" dirty="0">
              <a:solidFill>
                <a:prstClr val="black"/>
              </a:solidFill>
              <a:latin typeface="Arial" panose="020B0604020202020204" pitchFamily="34" charset="0"/>
              <a:cs typeface="Arial" panose="020B0604020202020204" pitchFamily="34" charset="0"/>
            </a:endParaRPr>
          </a:p>
          <a:p>
            <a:r>
              <a:rPr lang="en-US" sz="2400" dirty="0" smtClean="0">
                <a:solidFill>
                  <a:prstClr val="black"/>
                </a:solidFill>
                <a:latin typeface="Arial" panose="020B0604020202020204" pitchFamily="34" charset="0"/>
                <a:cs typeface="Arial" panose="020B0604020202020204" pitchFamily="34" charset="0"/>
              </a:rPr>
              <a:t>V1 Standard Verification Group – 1040 </a:t>
            </a:r>
            <a:endParaRPr lang="en-US" sz="2400"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28600" y="1295400"/>
            <a:ext cx="8633918" cy="1818979"/>
          </a:xfrm>
          <a:prstGeom prst="rect">
            <a:avLst/>
          </a:prstGeom>
          <a:effectLst>
            <a:outerShdw blurRad="50800" dist="38100" dir="2700000" algn="tl" rotWithShape="0">
              <a:prstClr val="black">
                <a:alpha val="40000"/>
              </a:prstClr>
            </a:outerShdw>
          </a:effectLst>
        </p:spPr>
      </p:pic>
      <p:cxnSp>
        <p:nvCxnSpPr>
          <p:cNvPr id="5" name="Straight Connector 4"/>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H-18</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218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9" name="TextBox 8"/>
          <p:cNvSpPr txBox="1"/>
          <p:nvPr/>
        </p:nvSpPr>
        <p:spPr>
          <a:xfrm>
            <a:off x="302142" y="-4088"/>
            <a:ext cx="8382000" cy="918865"/>
          </a:xfrm>
          <a:prstGeom prst="rect">
            <a:avLst/>
          </a:prstGeom>
          <a:noFill/>
        </p:spPr>
        <p:txBody>
          <a:bodyPr wrap="square" rtlCol="0" anchor="ctr">
            <a:noAutofit/>
          </a:bodyPr>
          <a:lstStyle/>
          <a:p>
            <a:r>
              <a:rPr lang="en-US" sz="2800" dirty="0" smtClean="0">
                <a:solidFill>
                  <a:prstClr val="black"/>
                </a:solidFill>
                <a:latin typeface="Arial" panose="020B0604020202020204" pitchFamily="34" charset="0"/>
                <a:cs typeface="Arial" panose="020B0604020202020204" pitchFamily="34" charset="0"/>
              </a:rPr>
              <a:t>Case Study – Caroline</a:t>
            </a:r>
            <a:endParaRPr lang="en-US" sz="2800" dirty="0">
              <a:solidFill>
                <a:prstClr val="black"/>
              </a:solidFill>
              <a:latin typeface="Arial" panose="020B0604020202020204" pitchFamily="34" charset="0"/>
              <a:cs typeface="Arial" panose="020B0604020202020204" pitchFamily="34" charset="0"/>
            </a:endParaRPr>
          </a:p>
          <a:p>
            <a:r>
              <a:rPr lang="en-US" sz="2400" dirty="0" smtClean="0">
                <a:solidFill>
                  <a:prstClr val="black"/>
                </a:solidFill>
                <a:latin typeface="Arial" panose="020B0604020202020204" pitchFamily="34" charset="0"/>
                <a:cs typeface="Arial" panose="020B0604020202020204" pitchFamily="34" charset="0"/>
              </a:rPr>
              <a:t>V1 Standard Verification Group – 1040 </a:t>
            </a:r>
            <a:endParaRPr lang="en-US" sz="2400"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59924" y="1691120"/>
            <a:ext cx="8655476" cy="4114800"/>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4488597" y="1809706"/>
            <a:ext cx="1040607" cy="369332"/>
          </a:xfrm>
          <a:prstGeom prst="rect">
            <a:avLst/>
          </a:prstGeom>
          <a:noFill/>
        </p:spPr>
        <p:txBody>
          <a:bodyPr wrap="square" rtlCol="0">
            <a:spAutoFit/>
          </a:bodyPr>
          <a:lstStyle/>
          <a:p>
            <a:pPr algn="ctr"/>
            <a:r>
              <a:rPr lang="en-US" b="1" dirty="0" smtClean="0">
                <a:solidFill>
                  <a:srgbClr val="0070C0"/>
                </a:solidFill>
                <a:latin typeface="Bradley Hand ITC" panose="03070402050302030203" pitchFamily="66" charset="0"/>
                <a:cs typeface="Arial" pitchFamily="34" charset="0"/>
              </a:rPr>
              <a:t>114,054</a:t>
            </a:r>
            <a:endParaRPr lang="en-US" b="1" dirty="0">
              <a:solidFill>
                <a:srgbClr val="0070C0"/>
              </a:solidFill>
              <a:latin typeface="Bradley Hand ITC" panose="03070402050302030203" pitchFamily="66" charset="0"/>
              <a:cs typeface="Arial" pitchFamily="34" charset="0"/>
            </a:endParaRPr>
          </a:p>
        </p:txBody>
      </p:sp>
      <p:sp>
        <p:nvSpPr>
          <p:cNvPr id="5" name="TextBox 4"/>
          <p:cNvSpPr txBox="1"/>
          <p:nvPr/>
        </p:nvSpPr>
        <p:spPr>
          <a:xfrm>
            <a:off x="5520448" y="1640429"/>
            <a:ext cx="838200" cy="707886"/>
          </a:xfrm>
          <a:prstGeom prst="rect">
            <a:avLst/>
          </a:prstGeom>
          <a:noFill/>
          <a:ln>
            <a:noFill/>
          </a:ln>
        </p:spPr>
        <p:txBody>
          <a:bodyPr wrap="square" rtlCol="0">
            <a:spAutoFit/>
          </a:bodyPr>
          <a:lstStyle/>
          <a:p>
            <a:pPr algn="ctr"/>
            <a:r>
              <a:rPr lang="en-US" sz="4000" dirty="0" smtClean="0">
                <a:solidFill>
                  <a:srgbClr val="0070C0"/>
                </a:solidFill>
                <a:effectLst>
                  <a:outerShdw blurRad="50800" dist="38100" dir="2700000" algn="tl" rotWithShape="0">
                    <a:prstClr val="black">
                      <a:alpha val="40000"/>
                    </a:prstClr>
                  </a:outerShdw>
                </a:effectLst>
                <a:sym typeface="Wingdings 2" panose="05020102010507070707" pitchFamily="18" charset="2"/>
              </a:rPr>
              <a:t></a:t>
            </a:r>
            <a:endParaRPr lang="en-US" sz="4000" dirty="0">
              <a:solidFill>
                <a:srgbClr val="0070C0"/>
              </a:solidFill>
              <a:effectLst>
                <a:outerShdw blurRad="50800" dist="38100" dir="2700000" algn="tl" rotWithShape="0">
                  <a:prstClr val="black">
                    <a:alpha val="40000"/>
                  </a:prstClr>
                </a:outerShdw>
              </a:effectLst>
            </a:endParaRPr>
          </a:p>
        </p:txBody>
      </p:sp>
      <p:pic>
        <p:nvPicPr>
          <p:cNvPr id="11" name="Picture 10"/>
          <p:cNvPicPr>
            <a:picLocks noChangeAspect="1"/>
          </p:cNvPicPr>
          <p:nvPr/>
        </p:nvPicPr>
        <p:blipFill>
          <a:blip r:embed="rId4"/>
          <a:stretch>
            <a:fillRect/>
          </a:stretch>
        </p:blipFill>
        <p:spPr>
          <a:xfrm>
            <a:off x="259925" y="1143000"/>
            <a:ext cx="8655476" cy="548120"/>
          </a:xfrm>
          <a:prstGeom prst="rect">
            <a:avLst/>
          </a:prstGeom>
        </p:spPr>
      </p:pic>
      <p:sp>
        <p:nvSpPr>
          <p:cNvPr id="12" name="TextBox 11"/>
          <p:cNvSpPr txBox="1"/>
          <p:nvPr/>
        </p:nvSpPr>
        <p:spPr>
          <a:xfrm>
            <a:off x="4488597" y="2398634"/>
            <a:ext cx="1040607" cy="369332"/>
          </a:xfrm>
          <a:prstGeom prst="rect">
            <a:avLst/>
          </a:prstGeom>
          <a:noFill/>
        </p:spPr>
        <p:txBody>
          <a:bodyPr wrap="square" rtlCol="0">
            <a:spAutoFit/>
          </a:bodyPr>
          <a:lstStyle/>
          <a:p>
            <a:pPr algn="ctr"/>
            <a:r>
              <a:rPr lang="en-US" b="1" dirty="0" smtClean="0">
                <a:solidFill>
                  <a:srgbClr val="0070C0"/>
                </a:solidFill>
                <a:latin typeface="Bradley Hand ITC" panose="03070402050302030203" pitchFamily="66" charset="0"/>
                <a:cs typeface="Arial" pitchFamily="34" charset="0"/>
              </a:rPr>
              <a:t>11,258</a:t>
            </a:r>
            <a:endParaRPr lang="en-US" b="1" dirty="0">
              <a:solidFill>
                <a:srgbClr val="0070C0"/>
              </a:solidFill>
              <a:latin typeface="Bradley Hand ITC" panose="03070402050302030203" pitchFamily="66" charset="0"/>
              <a:cs typeface="Arial" pitchFamily="34" charset="0"/>
            </a:endParaRPr>
          </a:p>
        </p:txBody>
      </p:sp>
      <p:sp>
        <p:nvSpPr>
          <p:cNvPr id="14" name="TextBox 13"/>
          <p:cNvSpPr txBox="1"/>
          <p:nvPr/>
        </p:nvSpPr>
        <p:spPr>
          <a:xfrm>
            <a:off x="5649357" y="2399472"/>
            <a:ext cx="3034785" cy="369332"/>
          </a:xfrm>
          <a:prstGeom prst="rect">
            <a:avLst/>
          </a:prstGeom>
          <a:noFill/>
        </p:spPr>
        <p:txBody>
          <a:bodyPr wrap="square" rtlCol="0">
            <a:spAutoFit/>
          </a:bodyPr>
          <a:lstStyle/>
          <a:p>
            <a:r>
              <a:rPr lang="en-US" b="1" dirty="0" smtClean="0">
                <a:solidFill>
                  <a:srgbClr val="C00000"/>
                </a:solidFill>
                <a:latin typeface="Bradley Hand ITC" panose="03070402050302030203" pitchFamily="66" charset="0"/>
                <a:cs typeface="Arial" pitchFamily="34" charset="0"/>
              </a:rPr>
              <a:t>Correct ISIR</a:t>
            </a:r>
            <a:endParaRPr lang="en-US" b="1" dirty="0">
              <a:solidFill>
                <a:srgbClr val="C00000"/>
              </a:solidFill>
              <a:latin typeface="Bradley Hand ITC" panose="03070402050302030203" pitchFamily="66" charset="0"/>
              <a:cs typeface="Arial" pitchFamily="34" charset="0"/>
            </a:endParaRPr>
          </a:p>
        </p:txBody>
      </p:sp>
      <p:sp>
        <p:nvSpPr>
          <p:cNvPr id="15" name="TextBox 14"/>
          <p:cNvSpPr txBox="1"/>
          <p:nvPr/>
        </p:nvSpPr>
        <p:spPr>
          <a:xfrm>
            <a:off x="4488597" y="2981311"/>
            <a:ext cx="1040607" cy="369332"/>
          </a:xfrm>
          <a:prstGeom prst="rect">
            <a:avLst/>
          </a:prstGeom>
          <a:noFill/>
        </p:spPr>
        <p:txBody>
          <a:bodyPr wrap="square" rtlCol="0">
            <a:spAutoFit/>
          </a:bodyPr>
          <a:lstStyle/>
          <a:p>
            <a:pPr algn="ctr"/>
            <a:r>
              <a:rPr lang="en-US" b="1" dirty="0" smtClean="0">
                <a:solidFill>
                  <a:srgbClr val="0070C0"/>
                </a:solidFill>
                <a:latin typeface="Bradley Hand ITC" panose="03070402050302030203" pitchFamily="66" charset="0"/>
                <a:cs typeface="Arial" pitchFamily="34" charset="0"/>
              </a:rPr>
              <a:t>0</a:t>
            </a:r>
            <a:endParaRPr lang="en-US" b="1" dirty="0">
              <a:solidFill>
                <a:srgbClr val="0070C0"/>
              </a:solidFill>
              <a:latin typeface="Bradley Hand ITC" panose="03070402050302030203" pitchFamily="66" charset="0"/>
              <a:cs typeface="Arial" pitchFamily="34" charset="0"/>
            </a:endParaRPr>
          </a:p>
        </p:txBody>
      </p:sp>
      <p:sp>
        <p:nvSpPr>
          <p:cNvPr id="16" name="TextBox 15"/>
          <p:cNvSpPr txBox="1"/>
          <p:nvPr/>
        </p:nvSpPr>
        <p:spPr>
          <a:xfrm>
            <a:off x="5520448" y="2812034"/>
            <a:ext cx="838200" cy="707886"/>
          </a:xfrm>
          <a:prstGeom prst="rect">
            <a:avLst/>
          </a:prstGeom>
          <a:noFill/>
          <a:ln>
            <a:noFill/>
          </a:ln>
        </p:spPr>
        <p:txBody>
          <a:bodyPr wrap="square" rtlCol="0">
            <a:spAutoFit/>
          </a:bodyPr>
          <a:lstStyle/>
          <a:p>
            <a:pPr algn="ctr"/>
            <a:r>
              <a:rPr lang="en-US" sz="4000" dirty="0" smtClean="0">
                <a:solidFill>
                  <a:srgbClr val="0070C0"/>
                </a:solidFill>
                <a:effectLst>
                  <a:outerShdw blurRad="50800" dist="38100" dir="2700000" algn="tl" rotWithShape="0">
                    <a:prstClr val="black">
                      <a:alpha val="40000"/>
                    </a:prstClr>
                  </a:outerShdw>
                </a:effectLst>
                <a:sym typeface="Wingdings 2" panose="05020102010507070707" pitchFamily="18" charset="2"/>
              </a:rPr>
              <a:t></a:t>
            </a:r>
            <a:endParaRPr lang="en-US" sz="4000" dirty="0">
              <a:solidFill>
                <a:srgbClr val="0070C0"/>
              </a:solidFill>
              <a:effectLst>
                <a:outerShdw blurRad="50800" dist="38100" dir="2700000" algn="tl" rotWithShape="0">
                  <a:prstClr val="black">
                    <a:alpha val="40000"/>
                  </a:prstClr>
                </a:outerShdw>
              </a:effectLst>
            </a:endParaRPr>
          </a:p>
        </p:txBody>
      </p:sp>
      <p:sp>
        <p:nvSpPr>
          <p:cNvPr id="17" name="TextBox 16"/>
          <p:cNvSpPr txBox="1"/>
          <p:nvPr/>
        </p:nvSpPr>
        <p:spPr>
          <a:xfrm>
            <a:off x="4482542" y="3572249"/>
            <a:ext cx="1040607" cy="369332"/>
          </a:xfrm>
          <a:prstGeom prst="rect">
            <a:avLst/>
          </a:prstGeom>
          <a:noFill/>
        </p:spPr>
        <p:txBody>
          <a:bodyPr wrap="square" rtlCol="0">
            <a:spAutoFit/>
          </a:bodyPr>
          <a:lstStyle/>
          <a:p>
            <a:pPr algn="ctr"/>
            <a:r>
              <a:rPr lang="en-US" b="1" dirty="0" smtClean="0">
                <a:solidFill>
                  <a:srgbClr val="0070C0"/>
                </a:solidFill>
                <a:latin typeface="Bradley Hand ITC" panose="03070402050302030203" pitchFamily="66" charset="0"/>
                <a:cs typeface="Arial" pitchFamily="34" charset="0"/>
              </a:rPr>
              <a:t>0</a:t>
            </a:r>
            <a:endParaRPr lang="en-US" b="1" dirty="0">
              <a:solidFill>
                <a:srgbClr val="0070C0"/>
              </a:solidFill>
              <a:latin typeface="Bradley Hand ITC" panose="03070402050302030203" pitchFamily="66" charset="0"/>
              <a:cs typeface="Arial" pitchFamily="34" charset="0"/>
            </a:endParaRPr>
          </a:p>
        </p:txBody>
      </p:sp>
      <p:sp>
        <p:nvSpPr>
          <p:cNvPr id="18" name="TextBox 17"/>
          <p:cNvSpPr txBox="1"/>
          <p:nvPr/>
        </p:nvSpPr>
        <p:spPr>
          <a:xfrm>
            <a:off x="5514393" y="3402972"/>
            <a:ext cx="838200" cy="707886"/>
          </a:xfrm>
          <a:prstGeom prst="rect">
            <a:avLst/>
          </a:prstGeom>
          <a:noFill/>
          <a:ln>
            <a:noFill/>
          </a:ln>
        </p:spPr>
        <p:txBody>
          <a:bodyPr wrap="square" rtlCol="0">
            <a:spAutoFit/>
          </a:bodyPr>
          <a:lstStyle/>
          <a:p>
            <a:pPr algn="ctr"/>
            <a:r>
              <a:rPr lang="en-US" sz="4000" dirty="0" smtClean="0">
                <a:solidFill>
                  <a:srgbClr val="0070C0"/>
                </a:solidFill>
                <a:effectLst>
                  <a:outerShdw blurRad="50800" dist="38100" dir="2700000" algn="tl" rotWithShape="0">
                    <a:prstClr val="black">
                      <a:alpha val="40000"/>
                    </a:prstClr>
                  </a:outerShdw>
                </a:effectLst>
                <a:sym typeface="Wingdings 2" panose="05020102010507070707" pitchFamily="18" charset="2"/>
              </a:rPr>
              <a:t></a:t>
            </a:r>
            <a:endParaRPr lang="en-US" sz="4000" dirty="0">
              <a:solidFill>
                <a:srgbClr val="0070C0"/>
              </a:solidFill>
              <a:effectLst>
                <a:outerShdw blurRad="50800" dist="38100" dir="2700000" algn="tl" rotWithShape="0">
                  <a:prstClr val="black">
                    <a:alpha val="40000"/>
                  </a:prstClr>
                </a:outerShdw>
              </a:effectLst>
            </a:endParaRPr>
          </a:p>
        </p:txBody>
      </p:sp>
      <p:sp>
        <p:nvSpPr>
          <p:cNvPr id="19" name="TextBox 18"/>
          <p:cNvSpPr txBox="1"/>
          <p:nvPr/>
        </p:nvSpPr>
        <p:spPr>
          <a:xfrm>
            <a:off x="4486469" y="4146397"/>
            <a:ext cx="1040607" cy="369332"/>
          </a:xfrm>
          <a:prstGeom prst="rect">
            <a:avLst/>
          </a:prstGeom>
          <a:noFill/>
        </p:spPr>
        <p:txBody>
          <a:bodyPr wrap="square" rtlCol="0">
            <a:spAutoFit/>
          </a:bodyPr>
          <a:lstStyle/>
          <a:p>
            <a:pPr algn="ctr"/>
            <a:r>
              <a:rPr lang="en-US" b="1" dirty="0" smtClean="0">
                <a:solidFill>
                  <a:srgbClr val="0070C0"/>
                </a:solidFill>
                <a:latin typeface="Bradley Hand ITC" panose="03070402050302030203" pitchFamily="66" charset="0"/>
                <a:cs typeface="Arial" pitchFamily="34" charset="0"/>
              </a:rPr>
              <a:t>0</a:t>
            </a:r>
            <a:endParaRPr lang="en-US" b="1" dirty="0">
              <a:solidFill>
                <a:srgbClr val="0070C0"/>
              </a:solidFill>
              <a:latin typeface="Bradley Hand ITC" panose="03070402050302030203" pitchFamily="66" charset="0"/>
              <a:cs typeface="Arial" pitchFamily="34" charset="0"/>
            </a:endParaRPr>
          </a:p>
        </p:txBody>
      </p:sp>
      <p:sp>
        <p:nvSpPr>
          <p:cNvPr id="21" name="TextBox 20"/>
          <p:cNvSpPr txBox="1"/>
          <p:nvPr/>
        </p:nvSpPr>
        <p:spPr>
          <a:xfrm>
            <a:off x="4486469" y="4732126"/>
            <a:ext cx="1040607" cy="369332"/>
          </a:xfrm>
          <a:prstGeom prst="rect">
            <a:avLst/>
          </a:prstGeom>
          <a:noFill/>
        </p:spPr>
        <p:txBody>
          <a:bodyPr wrap="square" rtlCol="0">
            <a:spAutoFit/>
          </a:bodyPr>
          <a:lstStyle/>
          <a:p>
            <a:pPr algn="ctr"/>
            <a:r>
              <a:rPr lang="en-US" b="1" dirty="0" smtClean="0">
                <a:solidFill>
                  <a:srgbClr val="0070C0"/>
                </a:solidFill>
                <a:latin typeface="Bradley Hand ITC" panose="03070402050302030203" pitchFamily="66" charset="0"/>
                <a:cs typeface="Arial" pitchFamily="34" charset="0"/>
              </a:rPr>
              <a:t>0</a:t>
            </a:r>
            <a:endParaRPr lang="en-US" b="1" dirty="0">
              <a:solidFill>
                <a:srgbClr val="0070C0"/>
              </a:solidFill>
              <a:latin typeface="Bradley Hand ITC" panose="03070402050302030203" pitchFamily="66" charset="0"/>
              <a:cs typeface="Arial" pitchFamily="34" charset="0"/>
            </a:endParaRPr>
          </a:p>
        </p:txBody>
      </p:sp>
      <p:sp>
        <p:nvSpPr>
          <p:cNvPr id="22" name="TextBox 21"/>
          <p:cNvSpPr txBox="1"/>
          <p:nvPr/>
        </p:nvSpPr>
        <p:spPr>
          <a:xfrm>
            <a:off x="5649356" y="4730571"/>
            <a:ext cx="2580243" cy="369332"/>
          </a:xfrm>
          <a:prstGeom prst="rect">
            <a:avLst/>
          </a:prstGeom>
          <a:noFill/>
          <a:ln>
            <a:noFill/>
          </a:ln>
        </p:spPr>
        <p:txBody>
          <a:bodyPr wrap="square" rtlCol="0">
            <a:spAutoFit/>
          </a:bodyPr>
          <a:lstStyle/>
          <a:p>
            <a:pPr lvl="0"/>
            <a:r>
              <a:rPr lang="en-US" b="1" dirty="0">
                <a:solidFill>
                  <a:srgbClr val="C00000"/>
                </a:solidFill>
                <a:latin typeface="Bradley Hand ITC" panose="03070402050302030203" pitchFamily="66" charset="0"/>
                <a:cs typeface="Arial" pitchFamily="34" charset="0"/>
              </a:rPr>
              <a:t>Correct </a:t>
            </a:r>
            <a:r>
              <a:rPr lang="en-US" b="1" dirty="0" smtClean="0">
                <a:solidFill>
                  <a:srgbClr val="C00000"/>
                </a:solidFill>
                <a:latin typeface="Bradley Hand ITC" panose="03070402050302030203" pitchFamily="66" charset="0"/>
                <a:cs typeface="Arial" pitchFamily="34" charset="0"/>
              </a:rPr>
              <a:t>ISIR</a:t>
            </a:r>
            <a:endParaRPr lang="en-US" b="1" dirty="0">
              <a:solidFill>
                <a:srgbClr val="C00000"/>
              </a:solidFill>
              <a:latin typeface="Bradley Hand ITC" panose="03070402050302030203" pitchFamily="66" charset="0"/>
              <a:cs typeface="Arial" pitchFamily="34" charset="0"/>
            </a:endParaRPr>
          </a:p>
        </p:txBody>
      </p:sp>
      <p:sp>
        <p:nvSpPr>
          <p:cNvPr id="23" name="TextBox 22"/>
          <p:cNvSpPr txBox="1"/>
          <p:nvPr/>
        </p:nvSpPr>
        <p:spPr>
          <a:xfrm>
            <a:off x="4489170" y="5310629"/>
            <a:ext cx="1040607" cy="369332"/>
          </a:xfrm>
          <a:prstGeom prst="rect">
            <a:avLst/>
          </a:prstGeom>
          <a:noFill/>
        </p:spPr>
        <p:txBody>
          <a:bodyPr wrap="square" rtlCol="0">
            <a:spAutoFit/>
          </a:bodyPr>
          <a:lstStyle/>
          <a:p>
            <a:pPr algn="ctr"/>
            <a:r>
              <a:rPr lang="en-US" b="1" dirty="0" smtClean="0">
                <a:solidFill>
                  <a:srgbClr val="0070C0"/>
                </a:solidFill>
                <a:latin typeface="Bradley Hand ITC" panose="03070402050302030203" pitchFamily="66" charset="0"/>
                <a:cs typeface="Arial" pitchFamily="34" charset="0"/>
              </a:rPr>
              <a:t>1,500</a:t>
            </a:r>
            <a:endParaRPr lang="en-US" b="1" dirty="0">
              <a:solidFill>
                <a:srgbClr val="0070C0"/>
              </a:solidFill>
              <a:latin typeface="Bradley Hand ITC" panose="03070402050302030203" pitchFamily="66" charset="0"/>
              <a:cs typeface="Arial" pitchFamily="34" charset="0"/>
            </a:endParaRPr>
          </a:p>
        </p:txBody>
      </p:sp>
      <p:sp>
        <p:nvSpPr>
          <p:cNvPr id="25" name="TextBox 24"/>
          <p:cNvSpPr txBox="1"/>
          <p:nvPr/>
        </p:nvSpPr>
        <p:spPr>
          <a:xfrm>
            <a:off x="5514393" y="3983027"/>
            <a:ext cx="838200" cy="707886"/>
          </a:xfrm>
          <a:prstGeom prst="rect">
            <a:avLst/>
          </a:prstGeom>
          <a:noFill/>
          <a:ln>
            <a:noFill/>
          </a:ln>
        </p:spPr>
        <p:txBody>
          <a:bodyPr wrap="square" rtlCol="0">
            <a:spAutoFit/>
          </a:bodyPr>
          <a:lstStyle/>
          <a:p>
            <a:pPr algn="ctr"/>
            <a:r>
              <a:rPr lang="en-US" sz="4000" dirty="0" smtClean="0">
                <a:solidFill>
                  <a:srgbClr val="0070C0"/>
                </a:solidFill>
                <a:effectLst>
                  <a:outerShdw blurRad="50800" dist="38100" dir="2700000" algn="tl" rotWithShape="0">
                    <a:prstClr val="black">
                      <a:alpha val="40000"/>
                    </a:prstClr>
                  </a:outerShdw>
                </a:effectLst>
                <a:sym typeface="Wingdings 2" panose="05020102010507070707" pitchFamily="18" charset="2"/>
              </a:rPr>
              <a:t></a:t>
            </a:r>
            <a:endParaRPr lang="en-US" sz="4000" dirty="0">
              <a:solidFill>
                <a:srgbClr val="0070C0"/>
              </a:solidFill>
              <a:effectLst>
                <a:outerShdw blurRad="50800" dist="38100" dir="2700000" algn="tl" rotWithShape="0">
                  <a:prstClr val="black">
                    <a:alpha val="40000"/>
                  </a:prstClr>
                </a:outerShdw>
              </a:effectLst>
            </a:endParaRPr>
          </a:p>
        </p:txBody>
      </p:sp>
      <p:sp>
        <p:nvSpPr>
          <p:cNvPr id="26" name="TextBox 25"/>
          <p:cNvSpPr txBox="1"/>
          <p:nvPr/>
        </p:nvSpPr>
        <p:spPr>
          <a:xfrm>
            <a:off x="5514393" y="5152232"/>
            <a:ext cx="838200" cy="707886"/>
          </a:xfrm>
          <a:prstGeom prst="rect">
            <a:avLst/>
          </a:prstGeom>
          <a:noFill/>
          <a:ln>
            <a:noFill/>
          </a:ln>
        </p:spPr>
        <p:txBody>
          <a:bodyPr wrap="square" rtlCol="0">
            <a:spAutoFit/>
          </a:bodyPr>
          <a:lstStyle/>
          <a:p>
            <a:pPr algn="ctr"/>
            <a:r>
              <a:rPr lang="en-US" sz="4000" dirty="0" smtClean="0">
                <a:solidFill>
                  <a:srgbClr val="0070C0"/>
                </a:solidFill>
                <a:effectLst>
                  <a:outerShdw blurRad="50800" dist="38100" dir="2700000" algn="tl" rotWithShape="0">
                    <a:prstClr val="black">
                      <a:alpha val="40000"/>
                    </a:prstClr>
                  </a:outerShdw>
                </a:effectLst>
                <a:sym typeface="Wingdings 2" panose="05020102010507070707" pitchFamily="18" charset="2"/>
              </a:rPr>
              <a:t></a:t>
            </a:r>
            <a:endParaRPr lang="en-US" sz="4000" dirty="0">
              <a:solidFill>
                <a:srgbClr val="0070C0"/>
              </a:solidFill>
              <a:effectLst>
                <a:outerShdw blurRad="50800" dist="38100" dir="2700000" algn="tl" rotWithShape="0">
                  <a:prstClr val="black">
                    <a:alpha val="40000"/>
                  </a:prstClr>
                </a:outerShdw>
              </a:effectLst>
            </a:endParaRPr>
          </a:p>
        </p:txBody>
      </p:sp>
      <p:sp>
        <p:nvSpPr>
          <p:cNvPr id="27" name="Rounded Rectangle 7"/>
          <p:cNvSpPr/>
          <p:nvPr/>
        </p:nvSpPr>
        <p:spPr>
          <a:xfrm>
            <a:off x="224610" y="1708156"/>
            <a:ext cx="3204389" cy="4097763"/>
          </a:xfrm>
          <a:prstGeom prst="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ounded Rectangle 7"/>
          <p:cNvSpPr/>
          <p:nvPr/>
        </p:nvSpPr>
        <p:spPr>
          <a:xfrm>
            <a:off x="3415451" y="1708156"/>
            <a:ext cx="1045399" cy="4097763"/>
          </a:xfrm>
          <a:prstGeom prst="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ounded Rectangle 7"/>
          <p:cNvSpPr/>
          <p:nvPr/>
        </p:nvSpPr>
        <p:spPr>
          <a:xfrm>
            <a:off x="4437356" y="1709477"/>
            <a:ext cx="4495800" cy="4097763"/>
          </a:xfrm>
          <a:prstGeom prst="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4" name="Straight Connector 2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30" name="TextBox 29"/>
          <p:cNvSpPr txBox="1"/>
          <p:nvPr/>
        </p:nvSpPr>
        <p:spPr>
          <a:xfrm>
            <a:off x="5105400" y="6270978"/>
            <a:ext cx="3942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H-18, 19, 20 and TTD</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15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1" nodeType="clickEffect">
                                  <p:stCondLst>
                                    <p:cond delay="0"/>
                                  </p:stCondLst>
                                  <p:childTnLst>
                                    <p:anim calcmode="lin" valueType="num">
                                      <p:cBhvr>
                                        <p:cTn id="12" dur="500"/>
                                        <p:tgtEl>
                                          <p:spTgt spid="27"/>
                                        </p:tgtEl>
                                        <p:attrNameLst>
                                          <p:attrName>ppt_w</p:attrName>
                                        </p:attrNameLst>
                                      </p:cBhvr>
                                      <p:tavLst>
                                        <p:tav tm="0">
                                          <p:val>
                                            <p:strVal val="ppt_w"/>
                                          </p:val>
                                        </p:tav>
                                        <p:tav tm="100000">
                                          <p:val>
                                            <p:fltVal val="0"/>
                                          </p:val>
                                        </p:tav>
                                      </p:tavLst>
                                    </p:anim>
                                    <p:anim calcmode="lin" valueType="num">
                                      <p:cBhvr>
                                        <p:cTn id="13" dur="500"/>
                                        <p:tgtEl>
                                          <p:spTgt spid="27"/>
                                        </p:tgtEl>
                                        <p:attrNameLst>
                                          <p:attrName>ppt_h</p:attrName>
                                        </p:attrNameLst>
                                      </p:cBhvr>
                                      <p:tavLst>
                                        <p:tav tm="0">
                                          <p:val>
                                            <p:strVal val="ppt_h"/>
                                          </p:val>
                                        </p:tav>
                                        <p:tav tm="100000">
                                          <p:val>
                                            <p:strVal val="ppt_h"/>
                                          </p:val>
                                        </p:tav>
                                      </p:tavLst>
                                    </p:anim>
                                    <p:set>
                                      <p:cBhvr>
                                        <p:cTn id="14" dur="1" fill="hold">
                                          <p:stCondLst>
                                            <p:cond delay="499"/>
                                          </p:stCondLst>
                                        </p:cTn>
                                        <p:tgtEl>
                                          <p:spTgt spid="27"/>
                                        </p:tgtEl>
                                        <p:attrNameLst>
                                          <p:attrName>style.visibility</p:attrName>
                                        </p:attrNameLst>
                                      </p:cBhvr>
                                      <p:to>
                                        <p:strVal val="hidden"/>
                                      </p:to>
                                    </p:set>
                                  </p:childTnLst>
                                </p:cTn>
                              </p:par>
                            </p:childTnLst>
                          </p:cTn>
                        </p:par>
                        <p:par>
                          <p:cTn id="15" fill="hold">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xit" presetSubtype="10" fill="hold" grpId="1" nodeType="clickEffect">
                                  <p:stCondLst>
                                    <p:cond delay="0"/>
                                  </p:stCondLst>
                                  <p:childTnLst>
                                    <p:anim calcmode="lin" valueType="num">
                                      <p:cBhvr>
                                        <p:cTn id="23" dur="500"/>
                                        <p:tgtEl>
                                          <p:spTgt spid="28"/>
                                        </p:tgtEl>
                                        <p:attrNameLst>
                                          <p:attrName>ppt_w</p:attrName>
                                        </p:attrNameLst>
                                      </p:cBhvr>
                                      <p:tavLst>
                                        <p:tav tm="0">
                                          <p:val>
                                            <p:strVal val="ppt_w"/>
                                          </p:val>
                                        </p:tav>
                                        <p:tav tm="100000">
                                          <p:val>
                                            <p:fltVal val="0"/>
                                          </p:val>
                                        </p:tav>
                                      </p:tavLst>
                                    </p:anim>
                                    <p:anim calcmode="lin" valueType="num">
                                      <p:cBhvr>
                                        <p:cTn id="24" dur="500"/>
                                        <p:tgtEl>
                                          <p:spTgt spid="28"/>
                                        </p:tgtEl>
                                        <p:attrNameLst>
                                          <p:attrName>ppt_h</p:attrName>
                                        </p:attrNameLst>
                                      </p:cBhvr>
                                      <p:tavLst>
                                        <p:tav tm="0">
                                          <p:val>
                                            <p:strVal val="ppt_h"/>
                                          </p:val>
                                        </p:tav>
                                        <p:tav tm="100000">
                                          <p:val>
                                            <p:strVal val="ppt_h"/>
                                          </p:val>
                                        </p:tav>
                                      </p:tavLst>
                                    </p:anim>
                                    <p:set>
                                      <p:cBhvr>
                                        <p:cTn id="25" dur="1" fill="hold">
                                          <p:stCondLst>
                                            <p:cond delay="499"/>
                                          </p:stCondLst>
                                        </p:cTn>
                                        <p:tgtEl>
                                          <p:spTgt spid="28"/>
                                        </p:tgtEl>
                                        <p:attrNameLst>
                                          <p:attrName>style.visibility</p:attrName>
                                        </p:attrNameLst>
                                      </p:cBhvr>
                                      <p:to>
                                        <p:strVal val="hidden"/>
                                      </p:to>
                                    </p:set>
                                  </p:childTnLst>
                                </p:cTn>
                              </p:par>
                            </p:childTnLst>
                          </p:cTn>
                        </p:par>
                        <p:par>
                          <p:cTn id="26" fill="hold">
                            <p:stCondLst>
                              <p:cond delay="500"/>
                            </p:stCondLst>
                            <p:childTnLst>
                              <p:par>
                                <p:cTn id="27" presetID="17"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down)">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par>
                          <p:cTn id="85" fill="hold">
                            <p:stCondLst>
                              <p:cond delay="500"/>
                            </p:stCondLst>
                            <p:childTnLst>
                              <p:par>
                                <p:cTn id="86" presetID="22" presetClass="entr" presetSubtype="4"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down)">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2" grpId="0"/>
      <p:bldP spid="14" grpId="0"/>
      <p:bldP spid="15" grpId="0"/>
      <p:bldP spid="16" grpId="0"/>
      <p:bldP spid="17" grpId="0"/>
      <p:bldP spid="18" grpId="0"/>
      <p:bldP spid="19" grpId="0"/>
      <p:bldP spid="21" grpId="0"/>
      <p:bldP spid="22" grpId="0"/>
      <p:bldP spid="23" grpId="0"/>
      <p:bldP spid="25" grpId="0"/>
      <p:bldP spid="26" grpId="0"/>
      <p:bldP spid="27" grpId="0" animBg="1"/>
      <p:bldP spid="27" grpId="1" animBg="1"/>
      <p:bldP spid="28" grpId="0" animBg="1"/>
      <p:bldP spid="28" grpId="1"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7979" y="1744425"/>
            <a:ext cx="8659368" cy="2370375"/>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302142" y="-4088"/>
            <a:ext cx="8382000" cy="918865"/>
          </a:xfrm>
          <a:prstGeom prst="rect">
            <a:avLst/>
          </a:prstGeom>
          <a:noFill/>
        </p:spPr>
        <p:txBody>
          <a:bodyPr wrap="square" rtlCol="0" anchor="ctr">
            <a:noAutofit/>
          </a:bodyPr>
          <a:lstStyle/>
          <a:p>
            <a:r>
              <a:rPr lang="en-US" sz="2800" dirty="0" smtClean="0">
                <a:solidFill>
                  <a:prstClr val="black"/>
                </a:solidFill>
                <a:latin typeface="Arial" panose="020B0604020202020204" pitchFamily="34" charset="0"/>
                <a:cs typeface="Arial" panose="020B0604020202020204" pitchFamily="34" charset="0"/>
              </a:rPr>
              <a:t>Case Study – Caroline</a:t>
            </a:r>
            <a:endParaRPr lang="en-US" sz="2800" dirty="0">
              <a:solidFill>
                <a:prstClr val="black"/>
              </a:solidFill>
              <a:latin typeface="Arial" panose="020B0604020202020204" pitchFamily="34" charset="0"/>
              <a:cs typeface="Arial" panose="020B0604020202020204" pitchFamily="34" charset="0"/>
            </a:endParaRPr>
          </a:p>
          <a:p>
            <a:r>
              <a:rPr lang="en-US" sz="2400" dirty="0" smtClean="0">
                <a:solidFill>
                  <a:prstClr val="black"/>
                </a:solidFill>
                <a:latin typeface="Arial" panose="020B0604020202020204" pitchFamily="34" charset="0"/>
                <a:cs typeface="Arial" panose="020B0604020202020204" pitchFamily="34" charset="0"/>
              </a:rPr>
              <a:t>V1 Standard Verification Group – 1040 </a:t>
            </a:r>
            <a:endParaRPr lang="en-US" sz="24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4488597" y="1875658"/>
            <a:ext cx="1040607" cy="369332"/>
          </a:xfrm>
          <a:prstGeom prst="rect">
            <a:avLst/>
          </a:prstGeom>
          <a:noFill/>
        </p:spPr>
        <p:txBody>
          <a:bodyPr wrap="square" rtlCol="0">
            <a:spAutoFit/>
          </a:bodyPr>
          <a:lstStyle/>
          <a:p>
            <a:pPr algn="ctr"/>
            <a:r>
              <a:rPr lang="en-US" b="1" dirty="0" smtClean="0">
                <a:solidFill>
                  <a:srgbClr val="0070C0"/>
                </a:solidFill>
                <a:latin typeface="Bradley Hand ITC" panose="03070402050302030203" pitchFamily="66" charset="0"/>
                <a:cs typeface="Arial" pitchFamily="34" charset="0"/>
              </a:rPr>
              <a:t>1040</a:t>
            </a:r>
            <a:endParaRPr lang="en-US" b="1" dirty="0">
              <a:solidFill>
                <a:srgbClr val="0070C0"/>
              </a:solidFill>
              <a:latin typeface="Bradley Hand ITC" panose="03070402050302030203" pitchFamily="66" charset="0"/>
              <a:cs typeface="Arial" pitchFamily="34" charset="0"/>
            </a:endParaRPr>
          </a:p>
        </p:txBody>
      </p:sp>
      <p:sp>
        <p:nvSpPr>
          <p:cNvPr id="5" name="TextBox 4"/>
          <p:cNvSpPr txBox="1"/>
          <p:nvPr/>
        </p:nvSpPr>
        <p:spPr>
          <a:xfrm>
            <a:off x="5520448" y="1706381"/>
            <a:ext cx="838200" cy="707886"/>
          </a:xfrm>
          <a:prstGeom prst="rect">
            <a:avLst/>
          </a:prstGeom>
          <a:noFill/>
          <a:ln>
            <a:noFill/>
          </a:ln>
        </p:spPr>
        <p:txBody>
          <a:bodyPr wrap="square" rtlCol="0">
            <a:spAutoFit/>
          </a:bodyPr>
          <a:lstStyle/>
          <a:p>
            <a:pPr algn="ctr"/>
            <a:r>
              <a:rPr lang="en-US" sz="4000" dirty="0" smtClean="0">
                <a:solidFill>
                  <a:srgbClr val="0070C0"/>
                </a:solidFill>
                <a:effectLst>
                  <a:outerShdw blurRad="50800" dist="38100" dir="2700000" algn="tl" rotWithShape="0">
                    <a:prstClr val="black">
                      <a:alpha val="40000"/>
                    </a:prstClr>
                  </a:outerShdw>
                </a:effectLst>
                <a:sym typeface="Wingdings 2" panose="05020102010507070707" pitchFamily="18" charset="2"/>
              </a:rPr>
              <a:t></a:t>
            </a:r>
            <a:endParaRPr lang="en-US" sz="4000" dirty="0">
              <a:solidFill>
                <a:srgbClr val="0070C0"/>
              </a:solidFill>
              <a:effectLst>
                <a:outerShdw blurRad="50800" dist="38100" dir="2700000" algn="tl" rotWithShape="0">
                  <a:prstClr val="black">
                    <a:alpha val="40000"/>
                  </a:prstClr>
                </a:outerShdw>
              </a:effectLst>
            </a:endParaRPr>
          </a:p>
        </p:txBody>
      </p:sp>
      <p:pic>
        <p:nvPicPr>
          <p:cNvPr id="11" name="Picture 10"/>
          <p:cNvPicPr>
            <a:picLocks noChangeAspect="1"/>
          </p:cNvPicPr>
          <p:nvPr/>
        </p:nvPicPr>
        <p:blipFill>
          <a:blip r:embed="rId4"/>
          <a:stretch>
            <a:fillRect/>
          </a:stretch>
        </p:blipFill>
        <p:spPr>
          <a:xfrm>
            <a:off x="259925" y="1208952"/>
            <a:ext cx="8655476" cy="548120"/>
          </a:xfrm>
          <a:prstGeom prst="rect">
            <a:avLst/>
          </a:prstGeom>
        </p:spPr>
      </p:pic>
      <p:sp>
        <p:nvSpPr>
          <p:cNvPr id="29" name="Rounded Rectangle 7"/>
          <p:cNvSpPr/>
          <p:nvPr/>
        </p:nvSpPr>
        <p:spPr>
          <a:xfrm>
            <a:off x="257979" y="1774108"/>
            <a:ext cx="8657422" cy="542450"/>
          </a:xfrm>
          <a:prstGeom prst="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ounded Rectangle 7"/>
          <p:cNvSpPr/>
          <p:nvPr/>
        </p:nvSpPr>
        <p:spPr>
          <a:xfrm>
            <a:off x="255674" y="2360758"/>
            <a:ext cx="8657422" cy="542450"/>
          </a:xfrm>
          <a:prstGeom prst="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cxnSp>
        <p:nvCxnSpPr>
          <p:cNvPr id="12" name="Straight Connector 11"/>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5105400" y="6270978"/>
            <a:ext cx="3942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H-18, 19, 20 and TTD</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39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childTnLst>
                          </p:cTn>
                        </p:par>
                        <p:par>
                          <p:cTn id="23" fill="hold">
                            <p:stCondLst>
                              <p:cond delay="500"/>
                            </p:stCondLst>
                            <p:childTnLst>
                              <p:par>
                                <p:cTn id="24" presetID="17" presetClass="entr" presetSubtype="1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9" grpId="0" animBg="1"/>
      <p:bldP spid="29" grpId="1"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2142" y="-4088"/>
            <a:ext cx="8765658" cy="918865"/>
          </a:xfrm>
          <a:prstGeom prst="rect">
            <a:avLst/>
          </a:prstGeom>
          <a:noFill/>
        </p:spPr>
        <p:txBody>
          <a:bodyPr wrap="square" rtlCol="0" anchor="ctr">
            <a:noAutofit/>
          </a:bodyPr>
          <a:lstStyle/>
          <a:p>
            <a:r>
              <a:rPr lang="en-US" sz="2800" b="1" dirty="0" smtClean="0">
                <a:latin typeface="Arial" panose="020B0604020202020204" pitchFamily="34" charset="0"/>
                <a:cs typeface="Arial" panose="020B0604020202020204" pitchFamily="34" charset="0"/>
              </a:rPr>
              <a:t>Appendix B</a:t>
            </a:r>
            <a:r>
              <a:rPr lang="en-US" sz="2800" dirty="0" smtClean="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Criteria for SNT or Auto-Zero EFC</a:t>
            </a:r>
            <a:endParaRPr lang="en-US" sz="2700" dirty="0">
              <a:latin typeface="Arial" panose="020B0604020202020204" pitchFamily="34" charset="0"/>
              <a:cs typeface="Arial" panose="020B0604020202020204" pitchFamily="34" charset="0"/>
            </a:endParaRPr>
          </a:p>
        </p:txBody>
      </p:sp>
      <p:cxnSp>
        <p:nvCxnSpPr>
          <p:cNvPr id="12" name="Straight Connector 11"/>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pic>
        <p:nvPicPr>
          <p:cNvPr id="1032" name="Picture 8" descr="C:\Users\30035895\AppData\Local\Temp\SNAGHTML203552.PNG"/>
          <p:cNvPicPr>
            <a:picLocks noChangeAspect="1" noChangeArrowheads="1"/>
          </p:cNvPicPr>
          <p:nvPr/>
        </p:nvPicPr>
        <p:blipFill rotWithShape="1">
          <a:blip r:embed="rId3">
            <a:extLst>
              <a:ext uri="{28A0092B-C50C-407E-A947-70E740481C1C}">
                <a14:useLocalDpi xmlns:a14="http://schemas.microsoft.com/office/drawing/2010/main" val="0"/>
              </a:ext>
            </a:extLst>
          </a:blip>
          <a:srcRect b="72329"/>
          <a:stretch/>
        </p:blipFill>
        <p:spPr bwMode="auto">
          <a:xfrm>
            <a:off x="940033" y="1117947"/>
            <a:ext cx="6724650" cy="13204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30035895\AppData\Local\Temp\SNAGHTML203552.PNG"/>
          <p:cNvPicPr>
            <a:picLocks noChangeAspect="1" noChangeArrowheads="1"/>
          </p:cNvPicPr>
          <p:nvPr/>
        </p:nvPicPr>
        <p:blipFill rotWithShape="1">
          <a:blip r:embed="rId3">
            <a:extLst>
              <a:ext uri="{28A0092B-C50C-407E-A947-70E740481C1C}">
                <a14:useLocalDpi xmlns:a14="http://schemas.microsoft.com/office/drawing/2010/main" val="0"/>
              </a:ext>
            </a:extLst>
          </a:blip>
          <a:srcRect t="33034"/>
          <a:stretch/>
        </p:blipFill>
        <p:spPr bwMode="auto">
          <a:xfrm>
            <a:off x="940033" y="2364581"/>
            <a:ext cx="6724650" cy="31956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Oval 14"/>
          <p:cNvSpPr/>
          <p:nvPr/>
        </p:nvSpPr>
        <p:spPr>
          <a:xfrm>
            <a:off x="990600" y="3429000"/>
            <a:ext cx="1497496" cy="1087709"/>
          </a:xfrm>
          <a:prstGeom prst="ellipse">
            <a:avLst/>
          </a:prstGeom>
          <a:noFill/>
          <a:ln w="38100">
            <a:solidFill>
              <a:srgbClr val="00CC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9" name="TextBox 8"/>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TTD-27</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61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7979" y="1754673"/>
            <a:ext cx="8659368" cy="2370375"/>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302142" y="-4088"/>
            <a:ext cx="8382000" cy="918865"/>
          </a:xfrm>
          <a:prstGeom prst="rect">
            <a:avLst/>
          </a:prstGeom>
          <a:noFill/>
        </p:spPr>
        <p:txBody>
          <a:bodyPr wrap="square" rtlCol="0" anchor="ctr">
            <a:noAutofit/>
          </a:bodyPr>
          <a:lstStyle/>
          <a:p>
            <a:r>
              <a:rPr lang="en-US" sz="2800" dirty="0" smtClean="0">
                <a:solidFill>
                  <a:prstClr val="black"/>
                </a:solidFill>
                <a:latin typeface="Arial" panose="020B0604020202020204" pitchFamily="34" charset="0"/>
                <a:cs typeface="Arial" panose="020B0604020202020204" pitchFamily="34" charset="0"/>
              </a:rPr>
              <a:t>Case Study – Caroline</a:t>
            </a:r>
            <a:endParaRPr lang="en-US" sz="2800" dirty="0">
              <a:solidFill>
                <a:prstClr val="black"/>
              </a:solidFill>
              <a:latin typeface="Arial" panose="020B0604020202020204" pitchFamily="34" charset="0"/>
              <a:cs typeface="Arial" panose="020B0604020202020204" pitchFamily="34" charset="0"/>
            </a:endParaRPr>
          </a:p>
          <a:p>
            <a:r>
              <a:rPr lang="en-US" sz="2400" dirty="0" smtClean="0">
                <a:solidFill>
                  <a:prstClr val="black"/>
                </a:solidFill>
                <a:latin typeface="Arial" panose="020B0604020202020204" pitchFamily="34" charset="0"/>
                <a:cs typeface="Arial" panose="020B0604020202020204" pitchFamily="34" charset="0"/>
              </a:rPr>
              <a:t>V1 Standard Verification Group – 1040 </a:t>
            </a:r>
            <a:endParaRPr lang="en-US" sz="24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4488597" y="1885906"/>
            <a:ext cx="1040607" cy="369332"/>
          </a:xfrm>
          <a:prstGeom prst="rect">
            <a:avLst/>
          </a:prstGeom>
          <a:noFill/>
        </p:spPr>
        <p:txBody>
          <a:bodyPr wrap="square" rtlCol="0">
            <a:spAutoFit/>
          </a:bodyPr>
          <a:lstStyle/>
          <a:p>
            <a:pPr algn="ctr"/>
            <a:r>
              <a:rPr lang="en-US" b="1" dirty="0" smtClean="0">
                <a:solidFill>
                  <a:srgbClr val="0070C0"/>
                </a:solidFill>
                <a:latin typeface="Bradley Hand ITC" panose="03070402050302030203" pitchFamily="66" charset="0"/>
                <a:cs typeface="Arial" pitchFamily="34" charset="0"/>
              </a:rPr>
              <a:t>1040</a:t>
            </a:r>
            <a:endParaRPr lang="en-US" b="1" dirty="0">
              <a:solidFill>
                <a:srgbClr val="0070C0"/>
              </a:solidFill>
              <a:latin typeface="Bradley Hand ITC" panose="03070402050302030203" pitchFamily="66" charset="0"/>
              <a:cs typeface="Arial" pitchFamily="34" charset="0"/>
            </a:endParaRPr>
          </a:p>
        </p:txBody>
      </p:sp>
      <p:sp>
        <p:nvSpPr>
          <p:cNvPr id="5" name="TextBox 4"/>
          <p:cNvSpPr txBox="1"/>
          <p:nvPr/>
        </p:nvSpPr>
        <p:spPr>
          <a:xfrm>
            <a:off x="5520448" y="1716629"/>
            <a:ext cx="838200" cy="707886"/>
          </a:xfrm>
          <a:prstGeom prst="rect">
            <a:avLst/>
          </a:prstGeom>
          <a:noFill/>
          <a:ln>
            <a:noFill/>
          </a:ln>
        </p:spPr>
        <p:txBody>
          <a:bodyPr wrap="square" rtlCol="0">
            <a:spAutoFit/>
          </a:bodyPr>
          <a:lstStyle/>
          <a:p>
            <a:pPr algn="ctr"/>
            <a:r>
              <a:rPr lang="en-US" sz="4000" dirty="0" smtClean="0">
                <a:solidFill>
                  <a:srgbClr val="0070C0"/>
                </a:solidFill>
                <a:effectLst>
                  <a:outerShdw blurRad="50800" dist="38100" dir="2700000" algn="tl" rotWithShape="0">
                    <a:prstClr val="black">
                      <a:alpha val="40000"/>
                    </a:prstClr>
                  </a:outerShdw>
                </a:effectLst>
                <a:sym typeface="Wingdings 2" panose="05020102010507070707" pitchFamily="18" charset="2"/>
              </a:rPr>
              <a:t></a:t>
            </a:r>
            <a:endParaRPr lang="en-US" sz="4000" dirty="0">
              <a:solidFill>
                <a:srgbClr val="0070C0"/>
              </a:solidFill>
              <a:effectLst>
                <a:outerShdw blurRad="50800" dist="38100" dir="2700000" algn="tl" rotWithShape="0">
                  <a:prstClr val="black">
                    <a:alpha val="40000"/>
                  </a:prstClr>
                </a:outerShdw>
              </a:effectLst>
            </a:endParaRPr>
          </a:p>
        </p:txBody>
      </p:sp>
      <p:pic>
        <p:nvPicPr>
          <p:cNvPr id="11" name="Picture 10"/>
          <p:cNvPicPr>
            <a:picLocks noChangeAspect="1"/>
          </p:cNvPicPr>
          <p:nvPr/>
        </p:nvPicPr>
        <p:blipFill>
          <a:blip r:embed="rId4"/>
          <a:stretch>
            <a:fillRect/>
          </a:stretch>
        </p:blipFill>
        <p:spPr>
          <a:xfrm>
            <a:off x="259925" y="1219200"/>
            <a:ext cx="8655476" cy="548120"/>
          </a:xfrm>
          <a:prstGeom prst="rect">
            <a:avLst/>
          </a:prstGeom>
        </p:spPr>
      </p:pic>
      <p:sp>
        <p:nvSpPr>
          <p:cNvPr id="30" name="Rounded Rectangle 7"/>
          <p:cNvSpPr/>
          <p:nvPr/>
        </p:nvSpPr>
        <p:spPr>
          <a:xfrm>
            <a:off x="255674" y="2371006"/>
            <a:ext cx="8657422" cy="542450"/>
          </a:xfrm>
          <a:prstGeom prst="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cxnSp>
        <p:nvCxnSpPr>
          <p:cNvPr id="12" name="Straight Connector 11"/>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H-18, 19, 20</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633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2142" y="-4088"/>
            <a:ext cx="8765658" cy="918865"/>
          </a:xfrm>
          <a:prstGeom prst="rect">
            <a:avLst/>
          </a:prstGeom>
          <a:noFill/>
        </p:spPr>
        <p:txBody>
          <a:bodyPr wrap="square" rtlCol="0" anchor="ctr">
            <a:noAutofit/>
          </a:bodyPr>
          <a:lstStyle/>
          <a:p>
            <a:r>
              <a:rPr lang="en-US" sz="2800" b="1" dirty="0" smtClean="0">
                <a:latin typeface="Arial" panose="020B0604020202020204" pitchFamily="34" charset="0"/>
                <a:cs typeface="Arial" panose="020B0604020202020204" pitchFamily="34" charset="0"/>
              </a:rPr>
              <a:t>Appendix C</a:t>
            </a:r>
            <a:r>
              <a:rPr lang="en-US" sz="2800" dirty="0" smtClean="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Eligible to File a 1040A/EZ?</a:t>
            </a:r>
            <a:endParaRPr lang="en-US" sz="2700" dirty="0">
              <a:latin typeface="Arial" panose="020B0604020202020204" pitchFamily="34" charset="0"/>
              <a:cs typeface="Arial" panose="020B0604020202020204" pitchFamily="34" charset="0"/>
            </a:endParaRPr>
          </a:p>
        </p:txBody>
      </p:sp>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3"/>
          <a:stretch>
            <a:fillRect/>
          </a:stretch>
        </p:blipFill>
        <p:spPr>
          <a:xfrm>
            <a:off x="296672" y="1117280"/>
            <a:ext cx="8792378" cy="4648200"/>
          </a:xfrm>
          <a:prstGeom prst="rect">
            <a:avLst/>
          </a:prstGeom>
        </p:spPr>
      </p:pic>
      <p:pic>
        <p:nvPicPr>
          <p:cNvPr id="5122" name="Picture 2" descr="C:\Users\30035895\AppData\Local\Temp\SNAGHTML37761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72" y="1117280"/>
            <a:ext cx="8796528" cy="465039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30035895\AppData\Local\Temp\SNAGHTML37f6a7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672" y="1117280"/>
            <a:ext cx="8796528" cy="465039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30035895\AppData\Local\Temp\SNAGHTML3805bc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672" y="1117280"/>
            <a:ext cx="8796528" cy="46503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858000" y="-144821"/>
            <a:ext cx="1905000" cy="1200329"/>
          </a:xfrm>
          <a:prstGeom prst="rect">
            <a:avLst/>
          </a:prstGeom>
          <a:noFill/>
        </p:spPr>
        <p:txBody>
          <a:bodyPr wrap="square" rtlCol="0">
            <a:spAutoFit/>
          </a:bodyPr>
          <a:lstStyle/>
          <a:p>
            <a:pPr algn="ctr"/>
            <a:r>
              <a:rPr lang="en-US" sz="7200" b="1" dirty="0" smtClean="0">
                <a:solidFill>
                  <a:srgbClr val="C00000"/>
                </a:solidFill>
                <a:effectLst>
                  <a:outerShdw blurRad="50800" dist="38100" dir="2700000" algn="tl" rotWithShape="0">
                    <a:prstClr val="black">
                      <a:alpha val="40000"/>
                    </a:prstClr>
                  </a:outerShdw>
                </a:effectLst>
                <a:latin typeface="Courier New" panose="02070309020205020404" pitchFamily="49" charset="0"/>
                <a:cs typeface="Courier New" panose="02070309020205020404" pitchFamily="49" charset="0"/>
              </a:rPr>
              <a:t>No</a:t>
            </a:r>
            <a:endParaRPr lang="en-US" sz="7200" b="1" dirty="0">
              <a:solidFill>
                <a:srgbClr val="C00000"/>
              </a:solidFill>
              <a:effectLst>
                <a:outerShdw blurRad="50800" dist="38100" dir="2700000" algn="tl" rotWithShape="0">
                  <a:prstClr val="black">
                    <a:alpha val="40000"/>
                  </a:prstClr>
                </a:outerShdw>
              </a:effectLst>
              <a:latin typeface="Courier New" panose="02070309020205020404" pitchFamily="49" charset="0"/>
              <a:cs typeface="Courier New" panose="02070309020205020404" pitchFamily="49" charset="0"/>
            </a:endParaRPr>
          </a:p>
        </p:txBody>
      </p:sp>
      <p:sp>
        <p:nvSpPr>
          <p:cNvPr id="9" name="Rectangle 8"/>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11" name="TextBox 10"/>
          <p:cNvSpPr txBox="1"/>
          <p:nvPr/>
        </p:nvSpPr>
        <p:spPr>
          <a:xfrm>
            <a:off x="4419600" y="6270978"/>
            <a:ext cx="46284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H-18, 19, 20  and TTD-28</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5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122"/>
                                        </p:tgtEl>
                                      </p:cBhvr>
                                    </p:animEffect>
                                    <p:set>
                                      <p:cBhvr>
                                        <p:cTn id="12" dur="1" fill="hold">
                                          <p:stCondLst>
                                            <p:cond delay="499"/>
                                          </p:stCondLst>
                                        </p:cTn>
                                        <p:tgtEl>
                                          <p:spTgt spid="512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130"/>
                                        </p:tgtEl>
                                        <p:attrNameLst>
                                          <p:attrName>style.visibility</p:attrName>
                                        </p:attrNameLst>
                                      </p:cBhvr>
                                      <p:to>
                                        <p:strVal val="visible"/>
                                      </p:to>
                                    </p:set>
                                    <p:animEffect transition="in" filter="fade">
                                      <p:cBhvr>
                                        <p:cTn id="16" dur="500"/>
                                        <p:tgtEl>
                                          <p:spTgt spid="51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32"/>
                                        </p:tgtEl>
                                        <p:attrNameLst>
                                          <p:attrName>style.visibility</p:attrName>
                                        </p:attrNameLst>
                                      </p:cBhvr>
                                      <p:to>
                                        <p:strVal val="visible"/>
                                      </p:to>
                                    </p:set>
                                    <p:animEffect transition="in" filter="fade">
                                      <p:cBhvr>
                                        <p:cTn id="21" dur="500"/>
                                        <p:tgtEl>
                                          <p:spTgt spid="51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500"/>
                            </p:stCondLst>
                            <p:childTnLst>
                              <p:par>
                                <p:cTn id="28" presetID="26" presetClass="emph" presetSubtype="0" repeatCount="3000" fill="hold" grpId="0" nodeType="afterEffect">
                                  <p:stCondLst>
                                    <p:cond delay="0"/>
                                  </p:stCondLst>
                                  <p:childTnLst>
                                    <p:animEffect transition="out" filter="fade">
                                      <p:cBhvr>
                                        <p:cTn id="29" dur="500" tmFilter="0, 0; .2, .5; .8, .5; 1, 0"/>
                                        <p:tgtEl>
                                          <p:spTgt spid="12"/>
                                        </p:tgtEl>
                                      </p:cBhvr>
                                    </p:animEffect>
                                    <p:animScale>
                                      <p:cBhvr>
                                        <p:cTn id="30"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7979" y="1754673"/>
            <a:ext cx="8659368" cy="2370375"/>
          </a:xfrm>
          <a:prstGeom prst="rect">
            <a:avLst/>
          </a:prstGeom>
          <a:effectLst>
            <a:outerShdw blurRad="50800" dist="38100" dir="2700000" algn="tl" rotWithShape="0">
              <a:prstClr val="black">
                <a:alpha val="40000"/>
              </a:prstClr>
            </a:outerShdw>
          </a:effectLst>
        </p:spPr>
      </p:pic>
      <p:sp>
        <p:nvSpPr>
          <p:cNvPr id="3" name="Rectangle 2"/>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9" name="TextBox 8"/>
          <p:cNvSpPr txBox="1"/>
          <p:nvPr/>
        </p:nvSpPr>
        <p:spPr>
          <a:xfrm>
            <a:off x="302142" y="-4088"/>
            <a:ext cx="8382000" cy="918865"/>
          </a:xfrm>
          <a:prstGeom prst="rect">
            <a:avLst/>
          </a:prstGeom>
          <a:noFill/>
        </p:spPr>
        <p:txBody>
          <a:bodyPr wrap="square" rtlCol="0" anchor="ctr">
            <a:noAutofit/>
          </a:bodyPr>
          <a:lstStyle/>
          <a:p>
            <a:r>
              <a:rPr lang="en-US" sz="2800" dirty="0" smtClean="0">
                <a:solidFill>
                  <a:prstClr val="black"/>
                </a:solidFill>
                <a:latin typeface="Arial" panose="020B0604020202020204" pitchFamily="34" charset="0"/>
                <a:cs typeface="Arial" panose="020B0604020202020204" pitchFamily="34" charset="0"/>
              </a:rPr>
              <a:t>Case Study – Caroline</a:t>
            </a:r>
            <a:endParaRPr lang="en-US" sz="2800" dirty="0">
              <a:solidFill>
                <a:prstClr val="black"/>
              </a:solidFill>
              <a:latin typeface="Arial" panose="020B0604020202020204" pitchFamily="34" charset="0"/>
              <a:cs typeface="Arial" panose="020B0604020202020204" pitchFamily="34" charset="0"/>
            </a:endParaRPr>
          </a:p>
          <a:p>
            <a:r>
              <a:rPr lang="en-US" sz="2400" dirty="0" smtClean="0">
                <a:solidFill>
                  <a:prstClr val="black"/>
                </a:solidFill>
                <a:latin typeface="Arial" panose="020B0604020202020204" pitchFamily="34" charset="0"/>
                <a:cs typeface="Arial" panose="020B0604020202020204" pitchFamily="34" charset="0"/>
              </a:rPr>
              <a:t>V1 Standard Verification Group – 1040 </a:t>
            </a:r>
            <a:endParaRPr lang="en-US" sz="24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4488597" y="1885906"/>
            <a:ext cx="1040607" cy="369332"/>
          </a:xfrm>
          <a:prstGeom prst="rect">
            <a:avLst/>
          </a:prstGeom>
          <a:noFill/>
        </p:spPr>
        <p:txBody>
          <a:bodyPr wrap="square" rtlCol="0">
            <a:spAutoFit/>
          </a:bodyPr>
          <a:lstStyle/>
          <a:p>
            <a:pPr algn="ctr"/>
            <a:r>
              <a:rPr lang="en-US" b="1" dirty="0" smtClean="0">
                <a:solidFill>
                  <a:srgbClr val="0070C0"/>
                </a:solidFill>
                <a:latin typeface="Bradley Hand ITC" panose="03070402050302030203" pitchFamily="66" charset="0"/>
                <a:cs typeface="Arial" pitchFamily="34" charset="0"/>
              </a:rPr>
              <a:t>1040</a:t>
            </a:r>
            <a:endParaRPr lang="en-US" b="1" dirty="0">
              <a:solidFill>
                <a:srgbClr val="0070C0"/>
              </a:solidFill>
              <a:latin typeface="Bradley Hand ITC" panose="03070402050302030203" pitchFamily="66" charset="0"/>
              <a:cs typeface="Arial" pitchFamily="34" charset="0"/>
            </a:endParaRPr>
          </a:p>
        </p:txBody>
      </p:sp>
      <p:sp>
        <p:nvSpPr>
          <p:cNvPr id="5" name="TextBox 4"/>
          <p:cNvSpPr txBox="1"/>
          <p:nvPr/>
        </p:nvSpPr>
        <p:spPr>
          <a:xfrm>
            <a:off x="5520448" y="1716629"/>
            <a:ext cx="838200" cy="707886"/>
          </a:xfrm>
          <a:prstGeom prst="rect">
            <a:avLst/>
          </a:prstGeom>
          <a:noFill/>
          <a:ln>
            <a:noFill/>
          </a:ln>
        </p:spPr>
        <p:txBody>
          <a:bodyPr wrap="square" rtlCol="0">
            <a:spAutoFit/>
          </a:bodyPr>
          <a:lstStyle/>
          <a:p>
            <a:pPr algn="ctr"/>
            <a:r>
              <a:rPr lang="en-US" sz="4000" dirty="0" smtClean="0">
                <a:solidFill>
                  <a:srgbClr val="0070C0"/>
                </a:solidFill>
                <a:effectLst>
                  <a:outerShdw blurRad="50800" dist="38100" dir="2700000" algn="tl" rotWithShape="0">
                    <a:prstClr val="black">
                      <a:alpha val="40000"/>
                    </a:prstClr>
                  </a:outerShdw>
                </a:effectLst>
                <a:sym typeface="Wingdings 2" panose="05020102010507070707" pitchFamily="18" charset="2"/>
              </a:rPr>
              <a:t></a:t>
            </a:r>
            <a:endParaRPr lang="en-US" sz="4000" dirty="0">
              <a:solidFill>
                <a:srgbClr val="0070C0"/>
              </a:solidFill>
              <a:effectLst>
                <a:outerShdw blurRad="50800" dist="38100" dir="2700000" algn="tl" rotWithShape="0">
                  <a:prstClr val="black">
                    <a:alpha val="40000"/>
                  </a:prstClr>
                </a:outerShdw>
              </a:effectLst>
            </a:endParaRPr>
          </a:p>
        </p:txBody>
      </p:sp>
      <p:pic>
        <p:nvPicPr>
          <p:cNvPr id="11" name="Picture 10"/>
          <p:cNvPicPr>
            <a:picLocks noChangeAspect="1"/>
          </p:cNvPicPr>
          <p:nvPr/>
        </p:nvPicPr>
        <p:blipFill>
          <a:blip r:embed="rId4"/>
          <a:stretch>
            <a:fillRect/>
          </a:stretch>
        </p:blipFill>
        <p:spPr>
          <a:xfrm>
            <a:off x="259925" y="1219200"/>
            <a:ext cx="8655476" cy="548120"/>
          </a:xfrm>
          <a:prstGeom prst="rect">
            <a:avLst/>
          </a:prstGeom>
        </p:spPr>
      </p:pic>
      <p:sp>
        <p:nvSpPr>
          <p:cNvPr id="12" name="TextBox 11"/>
          <p:cNvSpPr txBox="1"/>
          <p:nvPr/>
        </p:nvSpPr>
        <p:spPr>
          <a:xfrm>
            <a:off x="4488597" y="2474834"/>
            <a:ext cx="1040607" cy="369332"/>
          </a:xfrm>
          <a:prstGeom prst="rect">
            <a:avLst/>
          </a:prstGeom>
          <a:noFill/>
        </p:spPr>
        <p:txBody>
          <a:bodyPr wrap="square" rtlCol="0">
            <a:spAutoFit/>
          </a:bodyPr>
          <a:lstStyle/>
          <a:p>
            <a:pPr algn="ctr"/>
            <a:r>
              <a:rPr lang="en-US" b="1" dirty="0" smtClean="0">
                <a:solidFill>
                  <a:srgbClr val="0070C0"/>
                </a:solidFill>
                <a:latin typeface="Bradley Hand ITC" panose="03070402050302030203" pitchFamily="66" charset="0"/>
                <a:cs typeface="Arial" pitchFamily="34" charset="0"/>
              </a:rPr>
              <a:t>No</a:t>
            </a:r>
            <a:endParaRPr lang="en-US" b="1" dirty="0">
              <a:solidFill>
                <a:srgbClr val="0070C0"/>
              </a:solidFill>
              <a:latin typeface="Bradley Hand ITC" panose="03070402050302030203" pitchFamily="66" charset="0"/>
              <a:cs typeface="Arial" pitchFamily="34" charset="0"/>
            </a:endParaRPr>
          </a:p>
        </p:txBody>
      </p:sp>
      <p:sp>
        <p:nvSpPr>
          <p:cNvPr id="14" name="TextBox 13"/>
          <p:cNvSpPr txBox="1"/>
          <p:nvPr/>
        </p:nvSpPr>
        <p:spPr>
          <a:xfrm>
            <a:off x="5649357" y="2475672"/>
            <a:ext cx="3034785" cy="369332"/>
          </a:xfrm>
          <a:prstGeom prst="rect">
            <a:avLst/>
          </a:prstGeom>
          <a:noFill/>
        </p:spPr>
        <p:txBody>
          <a:bodyPr wrap="square" rtlCol="0">
            <a:spAutoFit/>
          </a:bodyPr>
          <a:lstStyle/>
          <a:p>
            <a:r>
              <a:rPr lang="en-US" b="1" dirty="0" smtClean="0">
                <a:solidFill>
                  <a:srgbClr val="C00000"/>
                </a:solidFill>
                <a:latin typeface="Bradley Hand ITC" panose="03070402050302030203" pitchFamily="66" charset="0"/>
                <a:cs typeface="Arial" pitchFamily="34" charset="0"/>
              </a:rPr>
              <a:t>Correct ISIR</a:t>
            </a:r>
            <a:endParaRPr lang="en-US" b="1" dirty="0">
              <a:solidFill>
                <a:srgbClr val="C00000"/>
              </a:solidFill>
              <a:latin typeface="Bradley Hand ITC" panose="03070402050302030203" pitchFamily="66" charset="0"/>
              <a:cs typeface="Arial" pitchFamily="34" charset="0"/>
            </a:endParaRPr>
          </a:p>
        </p:txBody>
      </p:sp>
      <p:sp>
        <p:nvSpPr>
          <p:cNvPr id="15" name="TextBox 14"/>
          <p:cNvSpPr txBox="1"/>
          <p:nvPr/>
        </p:nvSpPr>
        <p:spPr>
          <a:xfrm>
            <a:off x="4479266" y="2992194"/>
            <a:ext cx="1040607" cy="523220"/>
          </a:xfrm>
          <a:prstGeom prst="rect">
            <a:avLst/>
          </a:prstGeom>
          <a:noFill/>
        </p:spPr>
        <p:txBody>
          <a:bodyPr wrap="square" rtlCol="0">
            <a:spAutoFit/>
          </a:bodyPr>
          <a:lstStyle/>
          <a:p>
            <a:pPr algn="ctr"/>
            <a:r>
              <a:rPr lang="en-US" sz="2800" b="1" dirty="0" smtClean="0">
                <a:solidFill>
                  <a:srgbClr val="0070C0"/>
                </a:solidFill>
                <a:effectLst>
                  <a:outerShdw blurRad="50800" dist="38100" dir="2700000" algn="tl" rotWithShape="0">
                    <a:prstClr val="black">
                      <a:alpha val="40000"/>
                    </a:prstClr>
                  </a:outerShdw>
                </a:effectLst>
                <a:latin typeface="Bradley Hand ITC" panose="03070402050302030203" pitchFamily="66" charset="0"/>
                <a:cs typeface="Arial" pitchFamily="34" charset="0"/>
              </a:rPr>
              <a:t>?</a:t>
            </a:r>
            <a:endParaRPr lang="en-US" sz="2800" b="1" dirty="0">
              <a:solidFill>
                <a:srgbClr val="0070C0"/>
              </a:solidFill>
              <a:effectLst>
                <a:outerShdw blurRad="50800" dist="38100" dir="2700000" algn="tl" rotWithShape="0">
                  <a:prstClr val="black">
                    <a:alpha val="40000"/>
                  </a:prstClr>
                </a:outerShdw>
              </a:effectLst>
              <a:latin typeface="Bradley Hand ITC" panose="03070402050302030203" pitchFamily="66" charset="0"/>
              <a:cs typeface="Arial" pitchFamily="34" charset="0"/>
            </a:endParaRPr>
          </a:p>
        </p:txBody>
      </p:sp>
      <p:sp>
        <p:nvSpPr>
          <p:cNvPr id="24" name="TextBox 23"/>
          <p:cNvSpPr txBox="1"/>
          <p:nvPr/>
        </p:nvSpPr>
        <p:spPr>
          <a:xfrm>
            <a:off x="4468380" y="3581122"/>
            <a:ext cx="1040607" cy="523220"/>
          </a:xfrm>
          <a:prstGeom prst="rect">
            <a:avLst/>
          </a:prstGeom>
          <a:noFill/>
        </p:spPr>
        <p:txBody>
          <a:bodyPr wrap="square" rtlCol="0">
            <a:spAutoFit/>
          </a:bodyPr>
          <a:lstStyle/>
          <a:p>
            <a:pPr algn="ctr"/>
            <a:r>
              <a:rPr lang="en-US" sz="2800" b="1" dirty="0" smtClean="0">
                <a:solidFill>
                  <a:srgbClr val="0070C0"/>
                </a:solidFill>
                <a:effectLst>
                  <a:outerShdw blurRad="50800" dist="38100" dir="2700000" algn="tl" rotWithShape="0">
                    <a:prstClr val="black">
                      <a:alpha val="40000"/>
                    </a:prstClr>
                  </a:outerShdw>
                </a:effectLst>
                <a:latin typeface="Bradley Hand ITC" panose="03070402050302030203" pitchFamily="66" charset="0"/>
                <a:cs typeface="Arial" pitchFamily="34" charset="0"/>
              </a:rPr>
              <a:t>?</a:t>
            </a:r>
            <a:endParaRPr lang="en-US" sz="2800" b="1" dirty="0">
              <a:solidFill>
                <a:srgbClr val="0070C0"/>
              </a:solidFill>
              <a:effectLst>
                <a:outerShdw blurRad="50800" dist="38100" dir="2700000" algn="tl" rotWithShape="0">
                  <a:prstClr val="black">
                    <a:alpha val="40000"/>
                  </a:prstClr>
                </a:outerShdw>
              </a:effectLst>
              <a:latin typeface="Bradley Hand ITC" panose="03070402050302030203" pitchFamily="66" charset="0"/>
              <a:cs typeface="Arial" pitchFamily="34" charset="0"/>
            </a:endParaRPr>
          </a:p>
        </p:txBody>
      </p:sp>
      <p:sp>
        <p:nvSpPr>
          <p:cNvPr id="28" name="TextBox 27"/>
          <p:cNvSpPr txBox="1"/>
          <p:nvPr/>
        </p:nvSpPr>
        <p:spPr>
          <a:xfrm>
            <a:off x="5588438" y="3062720"/>
            <a:ext cx="3300984" cy="822960"/>
          </a:xfrm>
          <a:prstGeom prst="rect">
            <a:avLst/>
          </a:prstGeom>
          <a:solidFill>
            <a:schemeClr val="bg1"/>
          </a:solidFill>
        </p:spPr>
        <p:txBody>
          <a:bodyPr wrap="square" lIns="45720" rtlCol="0">
            <a:spAutoFit/>
          </a:bodyPr>
          <a:lstStyle/>
          <a:p>
            <a:pPr marL="117475" indent="-117475">
              <a:buFont typeface="Gill Sans MT" panose="020B0502020104020203" pitchFamily="34" charset="0"/>
              <a:buChar char="-"/>
            </a:pPr>
            <a:r>
              <a:rPr lang="en-US" b="1" dirty="0" smtClean="0">
                <a:solidFill>
                  <a:srgbClr val="C00000"/>
                </a:solidFill>
                <a:latin typeface="Bradley Hand ITC" panose="03070402050302030203" pitchFamily="66" charset="0"/>
                <a:cs typeface="Arial" pitchFamily="34" charset="0"/>
              </a:rPr>
              <a:t>Collect W-2s, Schedule C and/or written statement</a:t>
            </a:r>
          </a:p>
          <a:p>
            <a:pPr marL="117475" indent="-117475">
              <a:buFont typeface="Gill Sans MT" panose="020B0502020104020203" pitchFamily="34" charset="0"/>
              <a:buChar char="-"/>
            </a:pPr>
            <a:r>
              <a:rPr lang="en-US" b="1" dirty="0" smtClean="0">
                <a:solidFill>
                  <a:srgbClr val="C00000"/>
                </a:solidFill>
                <a:latin typeface="Bradley Hand ITC" panose="03070402050302030203" pitchFamily="66" charset="0"/>
                <a:cs typeface="Arial" pitchFamily="34" charset="0"/>
              </a:rPr>
              <a:t>Correct ISIR</a:t>
            </a:r>
            <a:endParaRPr lang="en-US" b="1" dirty="0">
              <a:solidFill>
                <a:srgbClr val="C00000"/>
              </a:solidFill>
              <a:latin typeface="Bradley Hand ITC" panose="03070402050302030203" pitchFamily="66" charset="0"/>
              <a:cs typeface="Arial" pitchFamily="34" charset="0"/>
            </a:endParaRPr>
          </a:p>
        </p:txBody>
      </p:sp>
      <p:sp>
        <p:nvSpPr>
          <p:cNvPr id="30" name="Rounded Rectangle 7"/>
          <p:cNvSpPr/>
          <p:nvPr/>
        </p:nvSpPr>
        <p:spPr>
          <a:xfrm>
            <a:off x="255674" y="2371006"/>
            <a:ext cx="8657422" cy="542450"/>
          </a:xfrm>
          <a:prstGeom prst="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ounded Rectangle 7"/>
          <p:cNvSpPr/>
          <p:nvPr/>
        </p:nvSpPr>
        <p:spPr>
          <a:xfrm>
            <a:off x="255674" y="2933080"/>
            <a:ext cx="8657422" cy="1191968"/>
          </a:xfrm>
          <a:prstGeom prst="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7" name="Straight Connector 16"/>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H-18, 19</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67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30"/>
                                        </p:tgtEl>
                                      </p:cBhvr>
                                    </p:animEffect>
                                    <p:set>
                                      <p:cBhvr>
                                        <p:cTn id="16" dur="1" fill="hold">
                                          <p:stCondLst>
                                            <p:cond delay="499"/>
                                          </p:stCondLst>
                                        </p:cTn>
                                        <p:tgtEl>
                                          <p:spTgt spid="30"/>
                                        </p:tgtEl>
                                        <p:attrNameLst>
                                          <p:attrName>style.visibility</p:attrName>
                                        </p:attrNameLst>
                                      </p:cBhvr>
                                      <p:to>
                                        <p:strVal val="hidden"/>
                                      </p:to>
                                    </p:set>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bg/>
                                          </p:spTgt>
                                        </p:tgtEl>
                                        <p:attrNameLst>
                                          <p:attrName>style.visibility</p:attrName>
                                        </p:attrNameLst>
                                      </p:cBhvr>
                                      <p:to>
                                        <p:strVal val="visible"/>
                                      </p:to>
                                    </p:set>
                                    <p:animEffect transition="in" filter="wipe(left)">
                                      <p:cBhvr>
                                        <p:cTn id="34" dur="500"/>
                                        <p:tgtEl>
                                          <p:spTgt spid="28">
                                            <p:bg/>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left)">
                                      <p:cBhvr>
                                        <p:cTn id="37" dur="500"/>
                                        <p:tgtEl>
                                          <p:spTgt spid="28">
                                            <p:txEl>
                                              <p:pRg st="0" end="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xEl>
                                              <p:pRg st="1" end="1"/>
                                            </p:txEl>
                                          </p:spTgt>
                                        </p:tgtEl>
                                        <p:attrNameLst>
                                          <p:attrName>style.visibility</p:attrName>
                                        </p:attrNameLst>
                                      </p:cBhvr>
                                      <p:to>
                                        <p:strVal val="visible"/>
                                      </p:to>
                                    </p:set>
                                    <p:animEffect transition="in" filter="wipe(left)">
                                      <p:cBhvr>
                                        <p:cTn id="40"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24" grpId="0"/>
      <p:bldP spid="28" grpId="0" build="p" bldLvl="2"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7833" y="1212906"/>
            <a:ext cx="8920214" cy="1835094"/>
          </a:xfrm>
          <a:prstGeom prst="rect">
            <a:avLst/>
          </a:prstGeom>
        </p:spPr>
      </p:pic>
      <p:sp>
        <p:nvSpPr>
          <p:cNvPr id="3" name="Rectangle 2"/>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9" name="TextBox 8"/>
          <p:cNvSpPr txBox="1"/>
          <p:nvPr/>
        </p:nvSpPr>
        <p:spPr>
          <a:xfrm>
            <a:off x="302142" y="-4088"/>
            <a:ext cx="8382000" cy="918865"/>
          </a:xfrm>
          <a:prstGeom prst="rect">
            <a:avLst/>
          </a:prstGeom>
          <a:noFill/>
        </p:spPr>
        <p:txBody>
          <a:bodyPr wrap="square" rtlCol="0" anchor="ctr">
            <a:noAutofit/>
          </a:bodyPr>
          <a:lstStyle/>
          <a:p>
            <a:r>
              <a:rPr lang="en-US" sz="2800" dirty="0" smtClean="0">
                <a:solidFill>
                  <a:prstClr val="black"/>
                </a:solidFill>
                <a:latin typeface="Arial" panose="020B0604020202020204" pitchFamily="34" charset="0"/>
                <a:cs typeface="Arial" panose="020B0604020202020204" pitchFamily="34" charset="0"/>
              </a:rPr>
              <a:t>Case Study – Caroline</a:t>
            </a:r>
            <a:endParaRPr lang="en-US" sz="2800" dirty="0">
              <a:solidFill>
                <a:prstClr val="black"/>
              </a:solidFill>
              <a:latin typeface="Arial" panose="020B0604020202020204" pitchFamily="34" charset="0"/>
              <a:cs typeface="Arial" panose="020B0604020202020204" pitchFamily="34" charset="0"/>
            </a:endParaRPr>
          </a:p>
          <a:p>
            <a:r>
              <a:rPr lang="en-US" sz="2400" dirty="0" smtClean="0">
                <a:solidFill>
                  <a:prstClr val="black"/>
                </a:solidFill>
                <a:latin typeface="Arial" panose="020B0604020202020204" pitchFamily="34" charset="0"/>
                <a:cs typeface="Arial" panose="020B0604020202020204" pitchFamily="34" charset="0"/>
              </a:rPr>
              <a:t>V1 Standard Verification Group – 1040 </a:t>
            </a:r>
            <a:endParaRPr lang="en-US" sz="2400" dirty="0">
              <a:solidFill>
                <a:prstClr val="black"/>
              </a:solidFill>
              <a:latin typeface="Arial" panose="020B0604020202020204" pitchFamily="34" charset="0"/>
              <a:cs typeface="Arial" panose="020B0604020202020204" pitchFamily="34" charset="0"/>
            </a:endParaRPr>
          </a:p>
        </p:txBody>
      </p:sp>
      <p:pic>
        <p:nvPicPr>
          <p:cNvPr id="2050" name="Picture 2" descr="C:\Users\30035895\AppData\Local\Temp\SNAGHTML1ece8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8534400" cy="17466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30035895\AppData\Local\Temp\SNAGHTML1f014b2.PNG"/>
          <p:cNvPicPr>
            <a:picLocks noChangeAspect="1" noChangeArrowheads="1"/>
          </p:cNvPicPr>
          <p:nvPr/>
        </p:nvPicPr>
        <p:blipFill rotWithShape="1">
          <a:blip r:embed="rId5">
            <a:extLst>
              <a:ext uri="{28A0092B-C50C-407E-A947-70E740481C1C}">
                <a14:useLocalDpi xmlns:a14="http://schemas.microsoft.com/office/drawing/2010/main" val="0"/>
              </a:ext>
            </a:extLst>
          </a:blip>
          <a:srcRect t="33966"/>
          <a:stretch/>
        </p:blipFill>
        <p:spPr bwMode="auto">
          <a:xfrm>
            <a:off x="533400" y="3186252"/>
            <a:ext cx="8531352" cy="138574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29" name="Oval 28"/>
          <p:cNvSpPr/>
          <p:nvPr/>
        </p:nvSpPr>
        <p:spPr>
          <a:xfrm>
            <a:off x="8025661" y="4176852"/>
            <a:ext cx="1039091" cy="395148"/>
          </a:xfrm>
          <a:prstGeom prst="ellipse">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7772400" y="1509853"/>
            <a:ext cx="1219200" cy="395148"/>
          </a:xfrm>
          <a:prstGeom prst="ellipse">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7886700" y="2590800"/>
            <a:ext cx="1219200" cy="395148"/>
          </a:xfrm>
          <a:prstGeom prst="ellipse">
            <a:avLst/>
          </a:prstGeom>
          <a:no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419600" y="6270978"/>
            <a:ext cx="46284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TTD-16, 19, 20</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0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par>
                                <p:cTn id="15" presetID="10"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050"/>
                                        </p:tgtEl>
                                      </p:cBhvr>
                                    </p:animEffect>
                                    <p:set>
                                      <p:cBhvr>
                                        <p:cTn id="26" dur="1" fill="hold">
                                          <p:stCondLst>
                                            <p:cond delay="499"/>
                                          </p:stCondLst>
                                        </p:cTn>
                                        <p:tgtEl>
                                          <p:spTgt spid="205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2"/>
                                        </p:tgtEl>
                                      </p:cBhvr>
                                    </p:animEffect>
                                    <p:set>
                                      <p:cBhvr>
                                        <p:cTn id="29" dur="1" fill="hold">
                                          <p:stCondLst>
                                            <p:cond delay="499"/>
                                          </p:stCondLst>
                                        </p:cTn>
                                        <p:tgtEl>
                                          <p:spTgt spid="3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2" grpId="1"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08753" y="9906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302142" y="-4088"/>
            <a:ext cx="8382000" cy="918865"/>
          </a:xfrm>
          <a:prstGeom prst="rect">
            <a:avLst/>
          </a:prstGeom>
          <a:noFill/>
        </p:spPr>
        <p:txBody>
          <a:bodyPr wrap="square" rtlCol="0" anchor="ctr">
            <a:noAutofit/>
          </a:bodyPr>
          <a:lstStyle/>
          <a:p>
            <a:r>
              <a:rPr lang="en-US" sz="2800" dirty="0" smtClean="0">
                <a:solidFill>
                  <a:prstClr val="black"/>
                </a:solidFill>
                <a:latin typeface="Arial" panose="020B0604020202020204" pitchFamily="34" charset="0"/>
                <a:cs typeface="Arial" panose="020B0604020202020204" pitchFamily="34" charset="0"/>
              </a:rPr>
              <a:t>Case Study – Caroline</a:t>
            </a:r>
            <a:endParaRPr lang="en-US" sz="2800" dirty="0">
              <a:solidFill>
                <a:prstClr val="black"/>
              </a:solidFill>
              <a:latin typeface="Arial" panose="020B0604020202020204" pitchFamily="34" charset="0"/>
              <a:cs typeface="Arial" panose="020B0604020202020204" pitchFamily="34" charset="0"/>
            </a:endParaRPr>
          </a:p>
          <a:p>
            <a:r>
              <a:rPr lang="en-US" sz="2400" dirty="0" smtClean="0">
                <a:solidFill>
                  <a:prstClr val="black"/>
                </a:solidFill>
                <a:latin typeface="Arial" panose="020B0604020202020204" pitchFamily="34" charset="0"/>
                <a:cs typeface="Arial" panose="020B0604020202020204" pitchFamily="34" charset="0"/>
              </a:rPr>
              <a:t>V1 Standard Verification Group – 1040 </a:t>
            </a:r>
            <a:endParaRPr lang="en-US" sz="2400" dirty="0">
              <a:solidFill>
                <a:prstClr val="black"/>
              </a:solidFill>
              <a:latin typeface="Arial" panose="020B0604020202020204" pitchFamily="34" charset="0"/>
              <a:cs typeface="Arial" panose="020B0604020202020204" pitchFamily="34" charset="0"/>
            </a:endParaRPr>
          </a:p>
        </p:txBody>
      </p:sp>
      <p:sp>
        <p:nvSpPr>
          <p:cNvPr id="6" name="Content Placeholder 15"/>
          <p:cNvSpPr txBox="1">
            <a:spLocks/>
          </p:cNvSpPr>
          <p:nvPr/>
        </p:nvSpPr>
        <p:spPr>
          <a:xfrm>
            <a:off x="3657600" y="1066800"/>
            <a:ext cx="5334000" cy="4525963"/>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prstClr val="black"/>
                </a:solidFill>
              </a:rPr>
              <a:t>Verify her income information using the following documents:</a:t>
            </a:r>
          </a:p>
          <a:p>
            <a:pPr lvl="1"/>
            <a:r>
              <a:rPr lang="en-US" dirty="0" smtClean="0">
                <a:solidFill>
                  <a:prstClr val="black"/>
                </a:solidFill>
              </a:rPr>
              <a:t>ISIR data sheet</a:t>
            </a:r>
          </a:p>
          <a:p>
            <a:pPr lvl="1"/>
            <a:r>
              <a:rPr lang="en-US" dirty="0" smtClean="0">
                <a:solidFill>
                  <a:prstClr val="black"/>
                </a:solidFill>
              </a:rPr>
              <a:t>1040 paper tax return</a:t>
            </a:r>
          </a:p>
          <a:p>
            <a:pPr lvl="1"/>
            <a:r>
              <a:rPr lang="en-US" dirty="0" smtClean="0">
                <a:solidFill>
                  <a:prstClr val="black"/>
                </a:solidFill>
              </a:rPr>
              <a:t>Tax Transcript Decoder</a:t>
            </a:r>
            <a:endParaRPr lang="en-US" dirty="0">
              <a:solidFill>
                <a:prstClr val="black"/>
              </a:solidFill>
            </a:endParaRPr>
          </a:p>
          <a:p>
            <a:endParaRPr lang="en-US" dirty="0">
              <a:solidFill>
                <a:prstClr val="black"/>
              </a:solidFill>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7500" t="7500" r="16667" b="38750"/>
          <a:stretch/>
        </p:blipFill>
        <p:spPr>
          <a:xfrm rot="21249599">
            <a:off x="311355" y="1086230"/>
            <a:ext cx="3011427" cy="3011427"/>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pic>
        <p:nvPicPr>
          <p:cNvPr id="4" name="Picture 3"/>
          <p:cNvPicPr>
            <a:picLocks noChangeAspect="1"/>
          </p:cNvPicPr>
          <p:nvPr/>
        </p:nvPicPr>
        <p:blipFill>
          <a:blip r:embed="rId4"/>
          <a:stretch>
            <a:fillRect/>
          </a:stretch>
        </p:blipFill>
        <p:spPr>
          <a:xfrm>
            <a:off x="2590800" y="4395074"/>
            <a:ext cx="4152900" cy="1095375"/>
          </a:xfrm>
          <a:prstGeom prst="rect">
            <a:avLst/>
          </a:prstGeom>
        </p:spPr>
      </p:pic>
    </p:spTree>
    <p:extLst>
      <p:ext uri="{BB962C8B-B14F-4D97-AF65-F5344CB8AC3E}">
        <p14:creationId xmlns:p14="http://schemas.microsoft.com/office/powerpoint/2010/main" val="74297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p:cNvSpPr txBox="1">
            <a:spLocks/>
          </p:cNvSpPr>
          <p:nvPr/>
        </p:nvSpPr>
        <p:spPr>
          <a:xfrm>
            <a:off x="457200" y="1066800"/>
            <a:ext cx="4572000" cy="4525963"/>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How to complete verification</a:t>
            </a:r>
          </a:p>
          <a:p>
            <a:r>
              <a:rPr lang="en-US" dirty="0" smtClean="0"/>
              <a:t>Tax filing requirements</a:t>
            </a:r>
          </a:p>
          <a:p>
            <a:r>
              <a:rPr lang="en-US" dirty="0" smtClean="0"/>
              <a:t>Resolution of certain types of conflicting information:</a:t>
            </a:r>
          </a:p>
          <a:p>
            <a:pPr lvl="1"/>
            <a:r>
              <a:rPr lang="en-US" dirty="0" smtClean="0"/>
              <a:t>399 codes, etc.</a:t>
            </a:r>
          </a:p>
          <a:p>
            <a:r>
              <a:rPr lang="en-US" dirty="0" smtClean="0"/>
              <a:t>Special situations:</a:t>
            </a:r>
          </a:p>
          <a:p>
            <a:pPr lvl="1"/>
            <a:r>
              <a:rPr lang="en-US" dirty="0" smtClean="0"/>
              <a:t>Nonresidents</a:t>
            </a:r>
          </a:p>
          <a:p>
            <a:pPr lvl="1"/>
            <a:r>
              <a:rPr lang="en-US" dirty="0" smtClean="0"/>
              <a:t>Foreign tax returns</a:t>
            </a:r>
          </a:p>
          <a:p>
            <a:pPr lvl="1"/>
            <a:endParaRPr lang="en-US" dirty="0" smtClean="0"/>
          </a:p>
          <a:p>
            <a:pPr lvl="1"/>
            <a:endParaRPr lang="en-US" dirty="0"/>
          </a:p>
        </p:txBody>
      </p:sp>
      <p:sp>
        <p:nvSpPr>
          <p:cNvPr id="5" name="TextBox 4"/>
          <p:cNvSpPr txBox="1"/>
          <p:nvPr/>
        </p:nvSpPr>
        <p:spPr>
          <a:xfrm>
            <a:off x="302142" y="-4088"/>
            <a:ext cx="8382000" cy="918865"/>
          </a:xfrm>
          <a:prstGeom prst="rect">
            <a:avLst/>
          </a:prstGeom>
          <a:noFill/>
        </p:spPr>
        <p:txBody>
          <a:bodyPr wrap="square" rtlCol="0" anchor="ctr">
            <a:noAutofit/>
          </a:bodyPr>
          <a:lstStyle/>
          <a:p>
            <a:r>
              <a:rPr lang="en-US" sz="2800" dirty="0" smtClean="0">
                <a:latin typeface="Arial" panose="020B0604020202020204" pitchFamily="34" charset="0"/>
                <a:cs typeface="Arial" panose="020B0604020202020204" pitchFamily="34" charset="0"/>
              </a:rPr>
              <a:t>This Session Will </a:t>
            </a:r>
            <a:r>
              <a:rPr lang="en-US" sz="2800" b="1" dirty="0" smtClean="0">
                <a:solidFill>
                  <a:srgbClr val="C00000"/>
                </a:solidFill>
                <a:latin typeface="Arial" panose="020B0604020202020204" pitchFamily="34" charset="0"/>
                <a:cs typeface="Arial" panose="020B0604020202020204" pitchFamily="34" charset="0"/>
              </a:rPr>
              <a:t>Not</a:t>
            </a:r>
            <a:r>
              <a:rPr lang="en-US" sz="2800" dirty="0" smtClean="0">
                <a:latin typeface="Arial" panose="020B0604020202020204" pitchFamily="34" charset="0"/>
                <a:cs typeface="Arial" panose="020B0604020202020204" pitchFamily="34" charset="0"/>
              </a:rPr>
              <a:t> Cover…</a:t>
            </a:r>
            <a:endParaRPr lang="en-US" sz="2800" dirty="0">
              <a:latin typeface="Arial" panose="020B0604020202020204" pitchFamily="34" charset="0"/>
              <a:cs typeface="Arial" panose="020B0604020202020204" pitchFamily="34" charset="0"/>
            </a:endParaRPr>
          </a:p>
        </p:txBody>
      </p:sp>
      <p:cxnSp>
        <p:nvCxnSpPr>
          <p:cNvPr id="6" name="Straight Connector 5"/>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grpSp>
        <p:nvGrpSpPr>
          <p:cNvPr id="12" name="Group 11"/>
          <p:cNvGrpSpPr/>
          <p:nvPr/>
        </p:nvGrpSpPr>
        <p:grpSpPr>
          <a:xfrm>
            <a:off x="5132048" y="1280977"/>
            <a:ext cx="3606800" cy="2705100"/>
            <a:chOff x="5132048" y="1280977"/>
            <a:chExt cx="3606800" cy="27051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69526">
              <a:off x="5132048" y="1280977"/>
              <a:ext cx="3606800" cy="2705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Oval 10"/>
            <p:cNvSpPr/>
            <p:nvPr/>
          </p:nvSpPr>
          <p:spPr>
            <a:xfrm>
              <a:off x="7543800" y="3048000"/>
              <a:ext cx="533400" cy="228600"/>
            </a:xfrm>
            <a:prstGeom prst="ellipse">
              <a:avLst/>
            </a:prstGeom>
            <a:solidFill>
              <a:srgbClr val="FBF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7905045" y="6270978"/>
            <a:ext cx="1143000"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H-2</a:t>
            </a:r>
            <a:endParaRPr lang="en-US" sz="28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25324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p:cNvSpPr txBox="1">
            <a:spLocks/>
          </p:cNvSpPr>
          <p:nvPr/>
        </p:nvSpPr>
        <p:spPr>
          <a:xfrm>
            <a:off x="457200" y="1066800"/>
            <a:ext cx="8229600" cy="4525963"/>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C2BCB3"/>
                </a:solidFill>
              </a:rPr>
              <a:t>New Guidance</a:t>
            </a:r>
          </a:p>
          <a:p>
            <a:r>
              <a:rPr lang="en-US" dirty="0">
                <a:solidFill>
                  <a:srgbClr val="C2BCB3"/>
                </a:solidFill>
              </a:rPr>
              <a:t>2017-2018 Tax Transcript Decoder</a:t>
            </a:r>
          </a:p>
          <a:p>
            <a:pPr lvl="1"/>
            <a:r>
              <a:rPr lang="en-US" dirty="0">
                <a:solidFill>
                  <a:srgbClr val="C2BCB3"/>
                </a:solidFill>
              </a:rPr>
              <a:t>Fifty-Cent Tour</a:t>
            </a:r>
          </a:p>
          <a:p>
            <a:r>
              <a:rPr lang="en-US" b="1" dirty="0"/>
              <a:t>Tax Transcript Basics</a:t>
            </a:r>
          </a:p>
          <a:p>
            <a:pPr lvl="1"/>
            <a:r>
              <a:rPr lang="en-US" dirty="0"/>
              <a:t>Types</a:t>
            </a:r>
          </a:p>
          <a:p>
            <a:pPr lvl="1"/>
            <a:r>
              <a:rPr lang="en-US" dirty="0"/>
              <a:t>Requesting</a:t>
            </a:r>
          </a:p>
          <a:p>
            <a:pPr lvl="2"/>
            <a:r>
              <a:rPr lang="en-US" sz="2000" dirty="0"/>
              <a:t>Registering for IRS Online Self-Help Tools</a:t>
            </a:r>
          </a:p>
          <a:p>
            <a:r>
              <a:rPr lang="en-US" dirty="0">
                <a:solidFill>
                  <a:srgbClr val="C2BCB3"/>
                </a:solidFill>
              </a:rPr>
              <a:t>Resources</a:t>
            </a:r>
          </a:p>
        </p:txBody>
      </p:sp>
      <p:sp>
        <p:nvSpPr>
          <p:cNvPr id="5" name="TextBox 4"/>
          <p:cNvSpPr txBox="1"/>
          <p:nvPr/>
        </p:nvSpPr>
        <p:spPr>
          <a:xfrm>
            <a:off x="302142" y="-4088"/>
            <a:ext cx="8382000" cy="918865"/>
          </a:xfrm>
          <a:prstGeom prst="rect">
            <a:avLst/>
          </a:prstGeom>
          <a:noFill/>
        </p:spPr>
        <p:txBody>
          <a:bodyPr wrap="square" rtlCol="0" anchor="ctr">
            <a:noAutofit/>
          </a:bodyPr>
          <a:lstStyle/>
          <a:p>
            <a:r>
              <a:rPr lang="en-US" sz="2800" dirty="0" smtClean="0">
                <a:latin typeface="Arial" panose="020B0604020202020204" pitchFamily="34" charset="0"/>
                <a:cs typeface="Arial" panose="020B0604020202020204" pitchFamily="34" charset="0"/>
              </a:rPr>
              <a:t>Agenda</a:t>
            </a:r>
            <a:endParaRPr lang="en-US" sz="2800" dirty="0">
              <a:latin typeface="Arial" panose="020B0604020202020204" pitchFamily="34" charset="0"/>
              <a:cs typeface="Arial" panose="020B0604020202020204" pitchFamily="34" charset="0"/>
            </a:endParaRPr>
          </a:p>
        </p:txBody>
      </p:sp>
      <p:cxnSp>
        <p:nvCxnSpPr>
          <p:cNvPr id="6" name="Straight Connector 5"/>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H-10 </a:t>
            </a:r>
            <a:endParaRPr lang="en-US" sz="28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244662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Tax Transcript Basics</a:t>
            </a:r>
          </a:p>
          <a:p>
            <a:r>
              <a:rPr lang="en-US" sz="2400" dirty="0">
                <a:latin typeface="Arial" panose="020B0604020202020204" pitchFamily="34" charset="0"/>
                <a:cs typeface="Arial" panose="020B0604020202020204" pitchFamily="34" charset="0"/>
              </a:rPr>
              <a:t>Most Common Types</a:t>
            </a:r>
          </a:p>
        </p:txBody>
      </p:sp>
      <p:sp>
        <p:nvSpPr>
          <p:cNvPr id="11" name="Content Placeholder 15"/>
          <p:cNvSpPr txBox="1">
            <a:spLocks/>
          </p:cNvSpPr>
          <p:nvPr/>
        </p:nvSpPr>
        <p:spPr>
          <a:xfrm>
            <a:off x="457200" y="1066800"/>
            <a:ext cx="8229600" cy="4525963"/>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dirty="0"/>
              <a:t>Return Transcript</a:t>
            </a:r>
          </a:p>
          <a:p>
            <a:pPr>
              <a:lnSpc>
                <a:spcPct val="150000"/>
              </a:lnSpc>
            </a:pPr>
            <a:r>
              <a:rPr lang="en-US" dirty="0"/>
              <a:t>Account Transcript</a:t>
            </a:r>
          </a:p>
          <a:p>
            <a:pPr>
              <a:lnSpc>
                <a:spcPct val="150000"/>
              </a:lnSpc>
            </a:pPr>
            <a:r>
              <a:rPr lang="en-US" dirty="0"/>
              <a:t>Record of Account</a:t>
            </a:r>
          </a:p>
          <a:p>
            <a:pPr>
              <a:lnSpc>
                <a:spcPct val="150000"/>
              </a:lnSpc>
            </a:pPr>
            <a:r>
              <a:rPr lang="en-US" dirty="0"/>
              <a:t>Verification of </a:t>
            </a:r>
            <a:r>
              <a:rPr lang="en-US" dirty="0" err="1"/>
              <a:t>Nonfiling</a:t>
            </a:r>
            <a:endParaRPr lang="en-US" dirty="0"/>
          </a:p>
          <a:p>
            <a:pPr>
              <a:lnSpc>
                <a:spcPct val="150000"/>
              </a:lnSpc>
            </a:pPr>
            <a:r>
              <a:rPr lang="en-US" dirty="0"/>
              <a:t>Form W-2 Wage and Tax Statement</a:t>
            </a:r>
          </a:p>
          <a:p>
            <a:pPr>
              <a:lnSpc>
                <a:spcPct val="150000"/>
              </a:lnSpc>
            </a:pPr>
            <a:r>
              <a:rPr lang="en-US" dirty="0"/>
              <a:t>Form 1099, 1098 or 5498 Series</a:t>
            </a:r>
          </a:p>
          <a:p>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838200"/>
            <a:ext cx="762000" cy="7620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2149058"/>
            <a:ext cx="762000" cy="762000"/>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38253" b="39575"/>
          <a:stretch/>
        </p:blipFill>
        <p:spPr>
          <a:xfrm>
            <a:off x="789610" y="1752223"/>
            <a:ext cx="2560531" cy="533777"/>
          </a:xfrm>
          <a:prstGeom prst="rect">
            <a:avLst/>
          </a:prstGeom>
        </p:spPr>
      </p:pic>
      <p:sp>
        <p:nvSpPr>
          <p:cNvPr id="15" name="Rectangle 14"/>
          <p:cNvSpPr/>
          <p:nvPr/>
        </p:nvSpPr>
        <p:spPr>
          <a:xfrm>
            <a:off x="457200" y="3124200"/>
            <a:ext cx="5867400" cy="1676400"/>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3748" y="719862"/>
            <a:ext cx="3860394" cy="3860394"/>
          </a:xfrm>
          <a:prstGeom prst="rect">
            <a:avLst/>
          </a:prstGeom>
        </p:spPr>
      </p:pic>
      <p:sp>
        <p:nvSpPr>
          <p:cNvPr id="10" name="Rectangle 9"/>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17" name="TextBox 16"/>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H-11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3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down)">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down)">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5"/>
      <p:bldP spid="15" grpId="0" animBg="1"/>
      <p:bldP spid="1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849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Tax Transcript Basics</a:t>
            </a:r>
          </a:p>
          <a:p>
            <a:r>
              <a:rPr lang="en-US" sz="2400" dirty="0">
                <a:latin typeface="Arial" panose="020B0604020202020204" pitchFamily="34" charset="0"/>
                <a:cs typeface="Arial" panose="020B0604020202020204" pitchFamily="34" charset="0"/>
              </a:rPr>
              <a:t>Requesting</a:t>
            </a:r>
          </a:p>
        </p:txBody>
      </p:sp>
      <p:graphicFrame>
        <p:nvGraphicFramePr>
          <p:cNvPr id="7" name="Content Placeholder 8"/>
          <p:cNvGraphicFramePr>
            <a:graphicFrameLocks/>
          </p:cNvGraphicFramePr>
          <p:nvPr>
            <p:extLst>
              <p:ext uri="{D42A27DB-BD31-4B8C-83A1-F6EECF244321}">
                <p14:modId xmlns:p14="http://schemas.microsoft.com/office/powerpoint/2010/main" val="490857947"/>
              </p:ext>
            </p:extLst>
          </p:nvPr>
        </p:nvGraphicFramePr>
        <p:xfrm>
          <a:off x="304801" y="1050760"/>
          <a:ext cx="8534399" cy="2341418"/>
        </p:xfrm>
        <a:graphic>
          <a:graphicData uri="http://schemas.openxmlformats.org/drawingml/2006/table">
            <a:tbl>
              <a:tblPr/>
              <a:tblGrid>
                <a:gridCol w="2296171">
                  <a:extLst>
                    <a:ext uri="{9D8B030D-6E8A-4147-A177-3AD203B41FA5}">
                      <a16:colId xmlns:a16="http://schemas.microsoft.com/office/drawing/2014/main" val="20000"/>
                    </a:ext>
                  </a:extLst>
                </a:gridCol>
                <a:gridCol w="2047228">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gridCol w="1047750">
                  <a:extLst>
                    <a:ext uri="{9D8B030D-6E8A-4147-A177-3AD203B41FA5}">
                      <a16:colId xmlns:a16="http://schemas.microsoft.com/office/drawing/2014/main" val="20004"/>
                    </a:ext>
                  </a:extLst>
                </a:gridCol>
                <a:gridCol w="1047750">
                  <a:extLst>
                    <a:ext uri="{9D8B030D-6E8A-4147-A177-3AD203B41FA5}">
                      <a16:colId xmlns:a16="http://schemas.microsoft.com/office/drawing/2014/main" val="20005"/>
                    </a:ext>
                  </a:extLst>
                </a:gridCol>
              </a:tblGrid>
              <a:tr h="609600">
                <a:tc rowSpan="2">
                  <a:txBody>
                    <a:bodyPr/>
                    <a:lstStyle/>
                    <a:p>
                      <a:pPr marL="0" marR="0" algn="ctr">
                        <a:spcBef>
                          <a:spcPts val="0"/>
                        </a:spcBef>
                        <a:spcAft>
                          <a:spcPts val="0"/>
                        </a:spcAft>
                      </a:pPr>
                      <a:r>
                        <a:rPr lang="en-US" sz="2400" b="1" dirty="0">
                          <a:solidFill>
                            <a:srgbClr val="FFFFFF"/>
                          </a:solidFill>
                          <a:latin typeface="Arial" pitchFamily="34" charset="0"/>
                          <a:ea typeface="Calibri"/>
                          <a:cs typeface="Arial" pitchFamily="34" charset="0"/>
                        </a:rPr>
                        <a:t>Request Method</a:t>
                      </a:r>
                      <a:endParaRPr lang="en-US" sz="2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CC"/>
                    </a:solidFill>
                  </a:tcPr>
                </a:tc>
                <a:tc rowSpan="2">
                  <a:txBody>
                    <a:bodyPr/>
                    <a:lstStyle/>
                    <a:p>
                      <a:pPr marL="0" marR="0" algn="ctr">
                        <a:spcBef>
                          <a:spcPts val="0"/>
                        </a:spcBef>
                        <a:spcAft>
                          <a:spcPts val="0"/>
                        </a:spcAft>
                      </a:pPr>
                      <a:r>
                        <a:rPr lang="en-US" sz="2400" b="1" dirty="0">
                          <a:solidFill>
                            <a:srgbClr val="FFFFFF"/>
                          </a:solidFill>
                          <a:latin typeface="Arial" pitchFamily="34" charset="0"/>
                          <a:ea typeface="Calibri"/>
                          <a:cs typeface="Arial" pitchFamily="34" charset="0"/>
                        </a:rPr>
                        <a:t>Where?</a:t>
                      </a:r>
                      <a:endParaRPr lang="en-US" sz="24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CC"/>
                    </a:solidFill>
                  </a:tcPr>
                </a:tc>
                <a:tc gridSpan="4">
                  <a:txBody>
                    <a:bodyPr/>
                    <a:lstStyle/>
                    <a:p>
                      <a:pPr marL="0" marR="0" algn="ctr">
                        <a:spcBef>
                          <a:spcPts val="0"/>
                        </a:spcBef>
                        <a:spcAft>
                          <a:spcPts val="0"/>
                        </a:spcAft>
                      </a:pPr>
                      <a:r>
                        <a:rPr lang="en-US" sz="1800" b="1" dirty="0">
                          <a:solidFill>
                            <a:srgbClr val="FFFFFF"/>
                          </a:solidFill>
                          <a:latin typeface="Arial" pitchFamily="34" charset="0"/>
                          <a:ea typeface="Calibri"/>
                          <a:cs typeface="Arial" pitchFamily="34" charset="0"/>
                        </a:rPr>
                        <a:t>Tax Transcript Output Document</a:t>
                      </a:r>
                      <a:endParaRPr lang="en-US" sz="16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3909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b="0" dirty="0">
                          <a:solidFill>
                            <a:srgbClr val="FFFFFF"/>
                          </a:solidFill>
                          <a:latin typeface="Arial" pitchFamily="34" charset="0"/>
                          <a:ea typeface="Calibri"/>
                          <a:cs typeface="Arial" pitchFamily="34" charset="0"/>
                        </a:rPr>
                        <a:t>What?</a:t>
                      </a:r>
                      <a:endParaRPr lang="en-US" sz="1600" b="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1008C">
                        <a:alpha val="69804"/>
                      </a:srgbClr>
                    </a:solidFill>
                  </a:tcPr>
                </a:tc>
                <a:tc>
                  <a:txBody>
                    <a:bodyPr/>
                    <a:lstStyle/>
                    <a:p>
                      <a:pPr marL="0" marR="0" algn="ctr">
                        <a:spcBef>
                          <a:spcPts val="0"/>
                        </a:spcBef>
                        <a:spcAft>
                          <a:spcPts val="0"/>
                        </a:spcAft>
                      </a:pPr>
                      <a:r>
                        <a:rPr lang="en-US" sz="1800" b="0" dirty="0">
                          <a:solidFill>
                            <a:srgbClr val="FFFFFF"/>
                          </a:solidFill>
                          <a:latin typeface="Arial" pitchFamily="34" charset="0"/>
                          <a:ea typeface="Calibri"/>
                          <a:cs typeface="Arial" pitchFamily="34" charset="0"/>
                        </a:rPr>
                        <a:t>How?</a:t>
                      </a:r>
                      <a:endParaRPr lang="en-US" sz="1600" b="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1008C">
                        <a:alpha val="69804"/>
                      </a:srgbClr>
                    </a:solidFill>
                  </a:tcPr>
                </a:tc>
                <a:tc>
                  <a:txBody>
                    <a:bodyPr/>
                    <a:lstStyle/>
                    <a:p>
                      <a:pPr marL="0" marR="0" algn="ctr">
                        <a:spcBef>
                          <a:spcPts val="0"/>
                        </a:spcBef>
                        <a:spcAft>
                          <a:spcPts val="0"/>
                        </a:spcAft>
                      </a:pPr>
                      <a:r>
                        <a:rPr lang="en-US" sz="1800" b="0" dirty="0">
                          <a:solidFill>
                            <a:srgbClr val="FFFFFF"/>
                          </a:solidFill>
                          <a:latin typeface="Arial" pitchFamily="34" charset="0"/>
                          <a:ea typeface="Calibri"/>
                          <a:cs typeface="Arial" pitchFamily="34" charset="0"/>
                        </a:rPr>
                        <a:t>When?</a:t>
                      </a:r>
                      <a:endParaRPr lang="en-US" sz="1600" b="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1008C">
                        <a:alpha val="69804"/>
                      </a:srgbClr>
                    </a:solidFill>
                  </a:tcPr>
                </a:tc>
                <a:tc>
                  <a:txBody>
                    <a:bodyPr/>
                    <a:lstStyle/>
                    <a:p>
                      <a:pPr marL="0" marR="0" algn="ctr">
                        <a:spcBef>
                          <a:spcPts val="0"/>
                        </a:spcBef>
                        <a:spcAft>
                          <a:spcPts val="0"/>
                        </a:spcAft>
                      </a:pPr>
                      <a:r>
                        <a:rPr lang="en-US" sz="1800" b="0" dirty="0">
                          <a:solidFill>
                            <a:srgbClr val="FFFFFF"/>
                          </a:solidFill>
                          <a:latin typeface="Arial" pitchFamily="34" charset="0"/>
                          <a:ea typeface="Calibri"/>
                          <a:cs typeface="Arial" pitchFamily="34" charset="0"/>
                        </a:rPr>
                        <a:t>Direct to Third Party?</a:t>
                      </a:r>
                      <a:endParaRPr lang="en-US" sz="1600" b="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1008C">
                        <a:alpha val="69804"/>
                      </a:srgbClr>
                    </a:solidFill>
                  </a:tcPr>
                </a:tc>
                <a:extLst>
                  <a:ext uri="{0D108BD9-81ED-4DB2-BD59-A6C34878D82A}">
                    <a16:rowId xmlns:a16="http://schemas.microsoft.com/office/drawing/2014/main" val="10001"/>
                  </a:ext>
                </a:extLst>
              </a:tr>
              <a:tr h="692727">
                <a:tc>
                  <a:txBody>
                    <a:bodyPr/>
                    <a:lstStyle/>
                    <a:p>
                      <a:pPr marL="0" marR="0">
                        <a:spcBef>
                          <a:spcPts val="0"/>
                        </a:spcBef>
                        <a:spcAft>
                          <a:spcPts val="0"/>
                        </a:spcAft>
                      </a:pPr>
                      <a:r>
                        <a:rPr lang="en-US" sz="1600" dirty="0">
                          <a:latin typeface="Arial" pitchFamily="34" charset="0"/>
                          <a:ea typeface="Calibri"/>
                          <a:cs typeface="Arial" pitchFamily="34" charset="0"/>
                        </a:rPr>
                        <a:t>Get Transcript </a:t>
                      </a:r>
                      <a:r>
                        <a:rPr lang="en-US" sz="1600" dirty="0" smtClean="0">
                          <a:latin typeface="Arial" pitchFamily="34" charset="0"/>
                          <a:ea typeface="Calibri"/>
                          <a:cs typeface="Arial" pitchFamily="34" charset="0"/>
                        </a:rPr>
                        <a:t>ONLINE</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0" u="none" dirty="0">
                          <a:solidFill>
                            <a:schemeClr val="tx1"/>
                          </a:solidFill>
                          <a:latin typeface="Arial" pitchFamily="34" charset="0"/>
                          <a:ea typeface="Calibri"/>
                          <a:cs typeface="Arial" pitchFamily="34" charset="0"/>
                        </a:rPr>
                        <a:t>www.irs.gov/transcript</a:t>
                      </a:r>
                      <a:endParaRPr lang="en-US" sz="1200" b="0" u="none"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PDF</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Electronic</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500" dirty="0">
                          <a:latin typeface="Arial" pitchFamily="34" charset="0"/>
                          <a:ea typeface="Calibri"/>
                          <a:cs typeface="Arial" pitchFamily="34" charset="0"/>
                        </a:rPr>
                        <a:t>Immediate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No</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graphicFrame>
        <p:nvGraphicFramePr>
          <p:cNvPr id="8" name="Content Placeholder 8"/>
          <p:cNvGraphicFramePr>
            <a:graphicFrameLocks/>
          </p:cNvGraphicFramePr>
          <p:nvPr>
            <p:extLst>
              <p:ext uri="{D42A27DB-BD31-4B8C-83A1-F6EECF244321}">
                <p14:modId xmlns:p14="http://schemas.microsoft.com/office/powerpoint/2010/main" val="3712892284"/>
              </p:ext>
            </p:extLst>
          </p:nvPr>
        </p:nvGraphicFramePr>
        <p:xfrm>
          <a:off x="304801" y="3387202"/>
          <a:ext cx="8534399" cy="692727"/>
        </p:xfrm>
        <a:graphic>
          <a:graphicData uri="http://schemas.openxmlformats.org/drawingml/2006/table">
            <a:tbl>
              <a:tblPr/>
              <a:tblGrid>
                <a:gridCol w="2296171">
                  <a:extLst>
                    <a:ext uri="{9D8B030D-6E8A-4147-A177-3AD203B41FA5}">
                      <a16:colId xmlns:a16="http://schemas.microsoft.com/office/drawing/2014/main" val="20000"/>
                    </a:ext>
                  </a:extLst>
                </a:gridCol>
                <a:gridCol w="2047228">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gridCol w="1047750">
                  <a:extLst>
                    <a:ext uri="{9D8B030D-6E8A-4147-A177-3AD203B41FA5}">
                      <a16:colId xmlns:a16="http://schemas.microsoft.com/office/drawing/2014/main" val="20004"/>
                    </a:ext>
                  </a:extLst>
                </a:gridCol>
                <a:gridCol w="1047750">
                  <a:extLst>
                    <a:ext uri="{9D8B030D-6E8A-4147-A177-3AD203B41FA5}">
                      <a16:colId xmlns:a16="http://schemas.microsoft.com/office/drawing/2014/main" val="20005"/>
                    </a:ext>
                  </a:extLst>
                </a:gridCol>
              </a:tblGrid>
              <a:tr h="692727">
                <a:tc>
                  <a:txBody>
                    <a:bodyPr/>
                    <a:lstStyle/>
                    <a:p>
                      <a:pPr marL="0" marR="0" algn="ctr">
                        <a:spcBef>
                          <a:spcPts val="0"/>
                        </a:spcBef>
                        <a:spcAft>
                          <a:spcPts val="0"/>
                        </a:spcAft>
                      </a:pPr>
                      <a:r>
                        <a:rPr lang="en-US" sz="1600" dirty="0">
                          <a:latin typeface="Arial" pitchFamily="34" charset="0"/>
                          <a:ea typeface="Calibri"/>
                          <a:cs typeface="Arial" pitchFamily="34" charset="0"/>
                        </a:rPr>
                        <a:t>Get Transcript by</a:t>
                      </a:r>
                      <a:r>
                        <a:rPr lang="en-US" sz="1600" baseline="0" dirty="0">
                          <a:latin typeface="Arial" pitchFamily="34" charset="0"/>
                          <a:ea typeface="Calibri"/>
                          <a:cs typeface="Arial" pitchFamily="34" charset="0"/>
                        </a:rPr>
                        <a:t> Mail</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0" u="none" dirty="0">
                          <a:solidFill>
                            <a:schemeClr val="tx1"/>
                          </a:solidFill>
                          <a:latin typeface="Arial" pitchFamily="34" charset="0"/>
                          <a:ea typeface="Calibri"/>
                          <a:cs typeface="Arial" pitchFamily="34" charset="0"/>
                        </a:rPr>
                        <a:t>www.irs.gov/transcript</a:t>
                      </a:r>
                      <a:endParaRPr lang="en-US" sz="1200" b="0" u="none"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Paper</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Mailed</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5-10 days</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No</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 name="Content Placeholder 8"/>
          <p:cNvGraphicFramePr>
            <a:graphicFrameLocks/>
          </p:cNvGraphicFramePr>
          <p:nvPr>
            <p:extLst>
              <p:ext uri="{D42A27DB-BD31-4B8C-83A1-F6EECF244321}">
                <p14:modId xmlns:p14="http://schemas.microsoft.com/office/powerpoint/2010/main" val="3314303367"/>
              </p:ext>
            </p:extLst>
          </p:nvPr>
        </p:nvGraphicFramePr>
        <p:xfrm>
          <a:off x="304801" y="4085881"/>
          <a:ext cx="8534399" cy="692727"/>
        </p:xfrm>
        <a:graphic>
          <a:graphicData uri="http://schemas.openxmlformats.org/drawingml/2006/table">
            <a:tbl>
              <a:tblPr/>
              <a:tblGrid>
                <a:gridCol w="2296171">
                  <a:extLst>
                    <a:ext uri="{9D8B030D-6E8A-4147-A177-3AD203B41FA5}">
                      <a16:colId xmlns:a16="http://schemas.microsoft.com/office/drawing/2014/main" val="20000"/>
                    </a:ext>
                  </a:extLst>
                </a:gridCol>
                <a:gridCol w="2047228">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gridCol w="1047750">
                  <a:extLst>
                    <a:ext uri="{9D8B030D-6E8A-4147-A177-3AD203B41FA5}">
                      <a16:colId xmlns:a16="http://schemas.microsoft.com/office/drawing/2014/main" val="20004"/>
                    </a:ext>
                  </a:extLst>
                </a:gridCol>
                <a:gridCol w="1047750">
                  <a:extLst>
                    <a:ext uri="{9D8B030D-6E8A-4147-A177-3AD203B41FA5}">
                      <a16:colId xmlns:a16="http://schemas.microsoft.com/office/drawing/2014/main" val="20005"/>
                    </a:ext>
                  </a:extLst>
                </a:gridCol>
              </a:tblGrid>
              <a:tr h="692727">
                <a:tc>
                  <a:txBody>
                    <a:bodyPr/>
                    <a:lstStyle/>
                    <a:p>
                      <a:pPr marL="0" marR="0" algn="ctr">
                        <a:spcBef>
                          <a:spcPts val="0"/>
                        </a:spcBef>
                        <a:spcAft>
                          <a:spcPts val="0"/>
                        </a:spcAft>
                      </a:pPr>
                      <a:r>
                        <a:rPr lang="en-US" sz="1600" dirty="0">
                          <a:latin typeface="Arial" pitchFamily="34" charset="0"/>
                          <a:ea typeface="Calibri"/>
                          <a:cs typeface="Arial" pitchFamily="34" charset="0"/>
                        </a:rPr>
                        <a:t>Telephone</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latin typeface="Arial" pitchFamily="34" charset="0"/>
                          <a:ea typeface="Calibri"/>
                          <a:cs typeface="Arial" pitchFamily="34" charset="0"/>
                        </a:rPr>
                        <a:t>(800) 908-9946</a:t>
                      </a:r>
                      <a:endParaRPr lang="en-US" sz="12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Paper</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Mailed</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5-10 days</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No</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3101880923"/>
              </p:ext>
            </p:extLst>
          </p:nvPr>
        </p:nvGraphicFramePr>
        <p:xfrm>
          <a:off x="304801" y="4784560"/>
          <a:ext cx="8534399" cy="692727"/>
        </p:xfrm>
        <a:graphic>
          <a:graphicData uri="http://schemas.openxmlformats.org/drawingml/2006/table">
            <a:tbl>
              <a:tblPr/>
              <a:tblGrid>
                <a:gridCol w="2296171">
                  <a:extLst>
                    <a:ext uri="{9D8B030D-6E8A-4147-A177-3AD203B41FA5}">
                      <a16:colId xmlns:a16="http://schemas.microsoft.com/office/drawing/2014/main" val="20000"/>
                    </a:ext>
                  </a:extLst>
                </a:gridCol>
                <a:gridCol w="2047228">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gridCol w="1047750">
                  <a:extLst>
                    <a:ext uri="{9D8B030D-6E8A-4147-A177-3AD203B41FA5}">
                      <a16:colId xmlns:a16="http://schemas.microsoft.com/office/drawing/2014/main" val="20004"/>
                    </a:ext>
                  </a:extLst>
                </a:gridCol>
                <a:gridCol w="1047750">
                  <a:extLst>
                    <a:ext uri="{9D8B030D-6E8A-4147-A177-3AD203B41FA5}">
                      <a16:colId xmlns:a16="http://schemas.microsoft.com/office/drawing/2014/main" val="20005"/>
                    </a:ext>
                  </a:extLst>
                </a:gridCol>
              </a:tblGrid>
              <a:tr h="692727">
                <a:tc>
                  <a:txBody>
                    <a:bodyPr/>
                    <a:lstStyle/>
                    <a:p>
                      <a:pPr marL="0" marR="0" algn="ctr">
                        <a:spcBef>
                          <a:spcPts val="0"/>
                        </a:spcBef>
                        <a:spcAft>
                          <a:spcPts val="0"/>
                        </a:spcAft>
                      </a:pPr>
                      <a:r>
                        <a:rPr lang="en-US" sz="1600" dirty="0">
                          <a:latin typeface="Arial" pitchFamily="34" charset="0"/>
                          <a:ea typeface="Calibri"/>
                          <a:cs typeface="Arial" pitchFamily="34" charset="0"/>
                        </a:rPr>
                        <a:t>IRS Form 4506T-EZ</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0" u="none" dirty="0">
                          <a:solidFill>
                            <a:schemeClr val="tx1"/>
                          </a:solidFill>
                          <a:latin typeface="Arial" pitchFamily="34" charset="0"/>
                          <a:ea typeface="Calibri"/>
                          <a:cs typeface="Arial" pitchFamily="34" charset="0"/>
                        </a:rPr>
                        <a:t>https://www.irs.gov/pub/irs-pdf/f4506tez.pdf</a:t>
                      </a:r>
                      <a:endParaRPr lang="en-US" sz="1200" b="0" u="none"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Paper</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Mailed</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5-10 days</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Yes</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2" name="Content Placeholder 8"/>
          <p:cNvGraphicFramePr>
            <a:graphicFrameLocks/>
          </p:cNvGraphicFramePr>
          <p:nvPr>
            <p:extLst>
              <p:ext uri="{D42A27DB-BD31-4B8C-83A1-F6EECF244321}">
                <p14:modId xmlns:p14="http://schemas.microsoft.com/office/powerpoint/2010/main" val="1531152313"/>
              </p:ext>
            </p:extLst>
          </p:nvPr>
        </p:nvGraphicFramePr>
        <p:xfrm>
          <a:off x="304801" y="5477287"/>
          <a:ext cx="8534399" cy="692727"/>
        </p:xfrm>
        <a:graphic>
          <a:graphicData uri="http://schemas.openxmlformats.org/drawingml/2006/table">
            <a:tbl>
              <a:tblPr/>
              <a:tblGrid>
                <a:gridCol w="2296171">
                  <a:extLst>
                    <a:ext uri="{9D8B030D-6E8A-4147-A177-3AD203B41FA5}">
                      <a16:colId xmlns:a16="http://schemas.microsoft.com/office/drawing/2014/main" val="20000"/>
                    </a:ext>
                  </a:extLst>
                </a:gridCol>
                <a:gridCol w="2047228">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gridCol w="1047750">
                  <a:extLst>
                    <a:ext uri="{9D8B030D-6E8A-4147-A177-3AD203B41FA5}">
                      <a16:colId xmlns:a16="http://schemas.microsoft.com/office/drawing/2014/main" val="20004"/>
                    </a:ext>
                  </a:extLst>
                </a:gridCol>
                <a:gridCol w="1047750">
                  <a:extLst>
                    <a:ext uri="{9D8B030D-6E8A-4147-A177-3AD203B41FA5}">
                      <a16:colId xmlns:a16="http://schemas.microsoft.com/office/drawing/2014/main" val="20005"/>
                    </a:ext>
                  </a:extLst>
                </a:gridCol>
              </a:tblGrid>
              <a:tr h="692727">
                <a:tc>
                  <a:txBody>
                    <a:bodyPr/>
                    <a:lstStyle/>
                    <a:p>
                      <a:pPr marL="0" marR="0" algn="ctr">
                        <a:spcBef>
                          <a:spcPts val="0"/>
                        </a:spcBef>
                        <a:spcAft>
                          <a:spcPts val="0"/>
                        </a:spcAft>
                      </a:pPr>
                      <a:r>
                        <a:rPr lang="en-US" sz="1600" dirty="0">
                          <a:latin typeface="Arial" pitchFamily="34" charset="0"/>
                          <a:ea typeface="Calibri"/>
                          <a:cs typeface="Arial" pitchFamily="34" charset="0"/>
                        </a:rPr>
                        <a:t>IRS Form </a:t>
                      </a:r>
                      <a:r>
                        <a:rPr lang="en-US" sz="1600" dirty="0" smtClean="0">
                          <a:latin typeface="Arial" pitchFamily="34" charset="0"/>
                          <a:ea typeface="Calibri"/>
                          <a:cs typeface="Arial" pitchFamily="34" charset="0"/>
                        </a:rPr>
                        <a:t>4506T</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0" u="none" dirty="0">
                          <a:solidFill>
                            <a:schemeClr val="tx1"/>
                          </a:solidFill>
                          <a:latin typeface="Arial" pitchFamily="34" charset="0"/>
                          <a:ea typeface="Calibri"/>
                          <a:cs typeface="Arial" pitchFamily="34" charset="0"/>
                        </a:rPr>
                        <a:t>https://</a:t>
                      </a:r>
                      <a:r>
                        <a:rPr lang="en-US" sz="1400" b="0" u="none" dirty="0" smtClean="0">
                          <a:solidFill>
                            <a:schemeClr val="tx1"/>
                          </a:solidFill>
                          <a:latin typeface="Arial" pitchFamily="34" charset="0"/>
                          <a:ea typeface="Calibri"/>
                          <a:cs typeface="Arial" pitchFamily="34" charset="0"/>
                        </a:rPr>
                        <a:t>www.irs.gov/pub/irs-pdf/f4506t.pdf</a:t>
                      </a:r>
                      <a:endParaRPr lang="en-US" sz="1200" b="0" u="none"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Paper</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Mailed</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5-10 days</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latin typeface="Arial" pitchFamily="34" charset="0"/>
                          <a:ea typeface="Calibri"/>
                          <a:cs typeface="Arial" pitchFamily="34" charset="0"/>
                        </a:rPr>
                        <a:t>Yes</a:t>
                      </a:r>
                      <a:endParaRPr lang="en-US" sz="1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1" name="Rectangle 10"/>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13" name="TextBox 12"/>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H-11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686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5580" y="1219200"/>
            <a:ext cx="8757920" cy="3707733"/>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Tax Transcript Basics</a:t>
            </a:r>
          </a:p>
          <a:p>
            <a:r>
              <a:rPr lang="en-US" sz="2400" dirty="0">
                <a:latin typeface="Arial" panose="020B0604020202020204" pitchFamily="34" charset="0"/>
                <a:cs typeface="Arial" panose="020B0604020202020204" pitchFamily="34" charset="0"/>
              </a:rPr>
              <a:t>Requesting</a:t>
            </a:r>
          </a:p>
        </p:txBody>
      </p:sp>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5" name="Rounded Rectangle 7"/>
          <p:cNvSpPr/>
          <p:nvPr/>
        </p:nvSpPr>
        <p:spPr>
          <a:xfrm>
            <a:off x="4621875" y="4180840"/>
            <a:ext cx="1524000" cy="304800"/>
          </a:xfrm>
          <a:prstGeom prst="round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8" name="TextBox 7"/>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H-12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6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r="49331"/>
          <a:stretch/>
        </p:blipFill>
        <p:spPr>
          <a:xfrm>
            <a:off x="945930" y="1171483"/>
            <a:ext cx="3601453" cy="4535250"/>
          </a:xfrm>
          <a:prstGeom prst="rect">
            <a:avLst/>
          </a:prstGeom>
          <a:ln w="19050">
            <a:solidFill>
              <a:schemeClr val="tx1"/>
            </a:solidFill>
          </a:ln>
        </p:spPr>
      </p:pic>
      <p:pic>
        <p:nvPicPr>
          <p:cNvPr id="11" name="Picture 10"/>
          <p:cNvPicPr>
            <a:picLocks noChangeAspect="1"/>
          </p:cNvPicPr>
          <p:nvPr/>
        </p:nvPicPr>
        <p:blipFill rotWithShape="1">
          <a:blip r:embed="rId3"/>
          <a:srcRect l="49041"/>
          <a:stretch/>
        </p:blipFill>
        <p:spPr>
          <a:xfrm>
            <a:off x="4571442" y="1171483"/>
            <a:ext cx="3622062" cy="4535250"/>
          </a:xfrm>
          <a:prstGeom prst="rect">
            <a:avLst/>
          </a:prstGeom>
          <a:ln w="28575">
            <a:solidFill>
              <a:schemeClr val="tx1"/>
            </a:solidFill>
          </a:ln>
        </p:spPr>
      </p:pic>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Tax Transcript Basics</a:t>
            </a:r>
          </a:p>
          <a:p>
            <a:r>
              <a:rPr lang="en-US" sz="2400" dirty="0">
                <a:latin typeface="Arial" panose="020B0604020202020204" pitchFamily="34" charset="0"/>
                <a:cs typeface="Arial" panose="020B0604020202020204" pitchFamily="34" charset="0"/>
              </a:rPr>
              <a:t>Get Transcript ONLINE and Get Transcript by MAIL</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926432"/>
            <a:ext cx="2133600" cy="2133600"/>
          </a:xfrm>
          <a:prstGeom prst="rect">
            <a:avLst/>
          </a:prstGeom>
        </p:spPr>
      </p:pic>
      <p:sp>
        <p:nvSpPr>
          <p:cNvPr id="9" name="Rectangle 8"/>
          <p:cNvSpPr/>
          <p:nvPr/>
        </p:nvSpPr>
        <p:spPr>
          <a:xfrm>
            <a:off x="4572000" y="1244548"/>
            <a:ext cx="3409505" cy="4389120"/>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12" name="TextBox 11"/>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H-12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46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77517" y="1090864"/>
            <a:ext cx="7977072" cy="4800600"/>
          </a:xfrm>
          <a:prstGeom prst="rect">
            <a:avLst/>
          </a:prstGeom>
        </p:spPr>
      </p:pic>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13669" y="4916"/>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Tax Transcript Basics</a:t>
            </a:r>
          </a:p>
          <a:p>
            <a:r>
              <a:rPr lang="en-US" sz="2400" dirty="0" smtClean="0">
                <a:latin typeface="Arial" panose="020B0604020202020204" pitchFamily="34" charset="0"/>
                <a:cs typeface="Arial" panose="020B0604020202020204" pitchFamily="34" charset="0"/>
              </a:rPr>
              <a:t>Registering for IRS Online Self-Help Tools</a:t>
            </a:r>
            <a:endParaRPr lang="en-US" sz="2400" dirty="0">
              <a:latin typeface="Arial" panose="020B0604020202020204" pitchFamily="34" charset="0"/>
              <a:cs typeface="Arial" panose="020B0604020202020204" pitchFamily="34" charset="0"/>
            </a:endParaRPr>
          </a:p>
        </p:txBody>
      </p:sp>
      <p:sp>
        <p:nvSpPr>
          <p:cNvPr id="5" name="Rounded Rectangle 7"/>
          <p:cNvSpPr/>
          <p:nvPr/>
        </p:nvSpPr>
        <p:spPr>
          <a:xfrm>
            <a:off x="569496" y="2014838"/>
            <a:ext cx="3877056" cy="2976715"/>
          </a:xfrm>
          <a:prstGeom prst="round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7"/>
          <p:cNvSpPr/>
          <p:nvPr/>
        </p:nvSpPr>
        <p:spPr>
          <a:xfrm>
            <a:off x="4584032" y="2002806"/>
            <a:ext cx="3874168" cy="2976715"/>
          </a:xfrm>
          <a:prstGeom prst="round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10" name="TextBox 9"/>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H-13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17"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02142" y="-4088"/>
            <a:ext cx="8613258"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Tax Transcript Basics</a:t>
            </a:r>
          </a:p>
          <a:p>
            <a:r>
              <a:rPr lang="en-US" sz="2400" dirty="0" smtClean="0">
                <a:latin typeface="Arial" panose="020B0604020202020204" pitchFamily="34" charset="0"/>
                <a:cs typeface="Arial" panose="020B0604020202020204" pitchFamily="34" charset="0"/>
              </a:rPr>
              <a:t>Registering for IRS </a:t>
            </a:r>
            <a:r>
              <a:rPr lang="en-US" sz="2400" dirty="0">
                <a:latin typeface="Arial" panose="020B0604020202020204" pitchFamily="34" charset="0"/>
                <a:cs typeface="Arial" panose="020B0604020202020204" pitchFamily="34" charset="0"/>
              </a:rPr>
              <a:t>Online Self-Help Tools </a:t>
            </a:r>
            <a:r>
              <a:rPr lang="en-US" sz="2400" dirty="0" smtClean="0">
                <a:latin typeface="Arial" panose="020B0604020202020204" pitchFamily="34" charset="0"/>
                <a:cs typeface="Arial" panose="020B0604020202020204" pitchFamily="34" charset="0"/>
              </a:rPr>
              <a:t>(First-time </a:t>
            </a:r>
            <a:r>
              <a:rPr lang="en-US" sz="2400" dirty="0">
                <a:latin typeface="Arial" panose="020B0604020202020204" pitchFamily="34" charset="0"/>
                <a:cs typeface="Arial" panose="020B0604020202020204" pitchFamily="34" charset="0"/>
              </a:rPr>
              <a:t>Users)</a:t>
            </a:r>
          </a:p>
        </p:txBody>
      </p:sp>
      <p:graphicFrame>
        <p:nvGraphicFramePr>
          <p:cNvPr id="3" name="Table 2"/>
          <p:cNvGraphicFramePr>
            <a:graphicFrameLocks noGrp="1"/>
          </p:cNvGraphicFramePr>
          <p:nvPr>
            <p:extLst>
              <p:ext uri="{D42A27DB-BD31-4B8C-83A1-F6EECF244321}">
                <p14:modId xmlns:p14="http://schemas.microsoft.com/office/powerpoint/2010/main" val="3325789901"/>
              </p:ext>
            </p:extLst>
          </p:nvPr>
        </p:nvGraphicFramePr>
        <p:xfrm>
          <a:off x="151070" y="1147464"/>
          <a:ext cx="8764330" cy="4846320"/>
        </p:xfrm>
        <a:graphic>
          <a:graphicData uri="http://schemas.openxmlformats.org/drawingml/2006/table">
            <a:tbl>
              <a:tblPr firstRow="1" bandRow="1">
                <a:tableStyleId>{5C22544A-7EE6-4342-B048-85BDC9FD1C3A}</a:tableStyleId>
              </a:tblPr>
              <a:tblGrid>
                <a:gridCol w="2921443">
                  <a:extLst>
                    <a:ext uri="{9D8B030D-6E8A-4147-A177-3AD203B41FA5}">
                      <a16:colId xmlns:a16="http://schemas.microsoft.com/office/drawing/2014/main" val="630414522"/>
                    </a:ext>
                  </a:extLst>
                </a:gridCol>
                <a:gridCol w="2921443">
                  <a:extLst>
                    <a:ext uri="{9D8B030D-6E8A-4147-A177-3AD203B41FA5}">
                      <a16:colId xmlns:a16="http://schemas.microsoft.com/office/drawing/2014/main" val="3048477282"/>
                    </a:ext>
                  </a:extLst>
                </a:gridCol>
                <a:gridCol w="2921444">
                  <a:extLst>
                    <a:ext uri="{9D8B030D-6E8A-4147-A177-3AD203B41FA5}">
                      <a16:colId xmlns:a16="http://schemas.microsoft.com/office/drawing/2014/main" val="3358467244"/>
                    </a:ext>
                  </a:extLst>
                </a:gridCol>
              </a:tblGrid>
              <a:tr h="16154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First and last</a:t>
                      </a:r>
                      <a:r>
                        <a:rPr lang="en-US" sz="1800" b="0" baseline="0" dirty="0">
                          <a:solidFill>
                            <a:schemeClr val="tx1"/>
                          </a:solidFill>
                          <a:latin typeface="Arial" panose="020B0604020202020204" pitchFamily="34" charset="0"/>
                          <a:cs typeface="Arial" panose="020B0604020202020204" pitchFamily="34" charset="0"/>
                        </a:rPr>
                        <a:t> name</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SSN or ITN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Mobile phone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(associated with name)</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Enter 6-digit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activation code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sent to mobile phone</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252963"/>
                  </a:ext>
                </a:extLst>
              </a:tr>
              <a:tr h="16154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Email address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(readily accessible)</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Arial" panose="020B0604020202020204" pitchFamily="34" charset="0"/>
                          <a:cs typeface="Arial" panose="020B0604020202020204" pitchFamily="34" charset="0"/>
                        </a:rPr>
                        <a:t>Enter confirmation </a:t>
                      </a:r>
                      <a:r>
                        <a:rPr lang="en-US" sz="1800" b="0" dirty="0">
                          <a:solidFill>
                            <a:schemeClr val="tx1"/>
                          </a:solidFill>
                          <a:latin typeface="Arial" panose="020B0604020202020204" pitchFamily="34" charset="0"/>
                          <a:cs typeface="Arial" panose="020B0604020202020204" pitchFamily="34" charset="0"/>
                        </a:rPr>
                        <a:t>code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sent to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Filing status and address from last-filed return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Create:</a:t>
                      </a:r>
                    </a:p>
                    <a:p>
                      <a:pPr marL="280988" marR="0" lvl="0" indent="-163513"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username and</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password</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Choose:</a:t>
                      </a:r>
                    </a:p>
                    <a:p>
                      <a:pPr marL="280988" marR="0" lvl="0" indent="-163513"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site phrase and image</a:t>
                      </a:r>
                    </a:p>
                  </a:txBody>
                  <a:tcPr marL="457200" marR="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4852870"/>
                  </a:ext>
                </a:extLst>
              </a:tr>
              <a:tr h="16154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DOB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9132097"/>
                  </a:ext>
                </a:extLst>
              </a:tr>
            </a:tbl>
          </a:graphicData>
        </a:graphic>
      </p:graphicFrame>
      <p:sp>
        <p:nvSpPr>
          <p:cNvPr id="7" name="Arrow: Down 6"/>
          <p:cNvSpPr/>
          <p:nvPr/>
        </p:nvSpPr>
        <p:spPr>
          <a:xfrm>
            <a:off x="1447800" y="3456324"/>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p:cNvSpPr/>
          <p:nvPr/>
        </p:nvSpPr>
        <p:spPr>
          <a:xfrm>
            <a:off x="7239000" y="1833889"/>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37" y="1151447"/>
            <a:ext cx="408838" cy="350432"/>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37" y="4390104"/>
            <a:ext cx="405384" cy="347472"/>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9551" y="1154407"/>
            <a:ext cx="405384" cy="347472"/>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9551" y="2750920"/>
            <a:ext cx="405384" cy="347472"/>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9551" y="4390104"/>
            <a:ext cx="405384" cy="347472"/>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3505200" y="4513183"/>
            <a:ext cx="5229286" cy="1354217"/>
          </a:xfrm>
          <a:prstGeom prst="rect">
            <a:avLst/>
          </a:prstGeom>
          <a:noFill/>
        </p:spPr>
        <p:txBody>
          <a:bodyPr wrap="square" rtlCol="0">
            <a:spAutoFit/>
          </a:bodyPr>
          <a:lstStyle/>
          <a:p>
            <a:pPr lvl="0" defTabSz="685800">
              <a:defRPr/>
            </a:pPr>
            <a:r>
              <a:rPr lang="en-US" dirty="0">
                <a:solidFill>
                  <a:prstClr val="black"/>
                </a:solidFill>
                <a:latin typeface="Arial" panose="020B0604020202020204" pitchFamily="34" charset="0"/>
                <a:cs typeface="Arial" panose="020B0604020202020204" pitchFamily="34" charset="0"/>
              </a:rPr>
              <a:t>Personal account number from </a:t>
            </a:r>
            <a:r>
              <a:rPr lang="en-US" u="sng" dirty="0">
                <a:solidFill>
                  <a:prstClr val="black"/>
                </a:solidFill>
                <a:latin typeface="Arial" panose="020B0604020202020204" pitchFamily="34" charset="0"/>
                <a:cs typeface="Arial" panose="020B0604020202020204" pitchFamily="34" charset="0"/>
              </a:rPr>
              <a:t>one</a:t>
            </a:r>
            <a:r>
              <a:rPr lang="en-US" dirty="0">
                <a:solidFill>
                  <a:prstClr val="black"/>
                </a:solidFill>
                <a:latin typeface="Arial" panose="020B0604020202020204" pitchFamily="34" charset="0"/>
                <a:cs typeface="Arial" panose="020B0604020202020204" pitchFamily="34" charset="0"/>
              </a:rPr>
              <a:t> of following:</a:t>
            </a:r>
          </a:p>
          <a:p>
            <a:pPr marL="398463" lvl="0" indent="-169863" defTabSz="685800">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credit card (last 8 digits)</a:t>
            </a:r>
          </a:p>
          <a:p>
            <a:pPr marL="398463" lvl="0" indent="-169863" defTabSz="685800">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home mortgage/equity loan</a:t>
            </a:r>
          </a:p>
          <a:p>
            <a:pPr marL="398463" lvl="0" indent="-169863" defTabSz="685800">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home equity line of credit</a:t>
            </a:r>
          </a:p>
          <a:p>
            <a:pPr marL="398463" lvl="0" indent="-169863" defTabSz="685800">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car loan</a:t>
            </a:r>
          </a:p>
        </p:txBody>
      </p:sp>
      <p:sp>
        <p:nvSpPr>
          <p:cNvPr id="26" name="Rectangle 25"/>
          <p:cNvSpPr/>
          <p:nvPr/>
        </p:nvSpPr>
        <p:spPr>
          <a:xfrm>
            <a:off x="308753" y="2895600"/>
            <a:ext cx="2510647"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04273" y="4665640"/>
            <a:ext cx="1610328" cy="99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766836" y="1515734"/>
            <a:ext cx="1610328" cy="99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737" y="2750920"/>
            <a:ext cx="405384" cy="347472"/>
          </a:xfrm>
          <a:prstGeom prst="rect">
            <a:avLst/>
          </a:prstGeom>
          <a:effectLst>
            <a:outerShdw blurRad="50800" dist="38100" dir="2700000" algn="tl" rotWithShape="0">
              <a:prstClr val="black">
                <a:alpha val="40000"/>
              </a:prstClr>
            </a:outerShdw>
          </a:effectLst>
        </p:spPr>
      </p:pic>
      <p:sp>
        <p:nvSpPr>
          <p:cNvPr id="29" name="Rectangle 28"/>
          <p:cNvSpPr/>
          <p:nvPr/>
        </p:nvSpPr>
        <p:spPr>
          <a:xfrm>
            <a:off x="3224784" y="3324935"/>
            <a:ext cx="2642616" cy="938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72550" y="4526262"/>
            <a:ext cx="5111591" cy="1341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36649" y="1304045"/>
            <a:ext cx="2838382" cy="133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28345" y="2926498"/>
            <a:ext cx="2642616" cy="133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6649" y="1147088"/>
            <a:ext cx="413923" cy="354791"/>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36650" y="2750920"/>
            <a:ext cx="405384" cy="347472"/>
          </a:xfrm>
          <a:prstGeom prst="rect">
            <a:avLst/>
          </a:prstGeom>
          <a:effectLst>
            <a:outerShdw blurRad="50800" dist="38100" dir="2700000" algn="tl" rotWithShape="0">
              <a:prstClr val="black">
                <a:alpha val="40000"/>
              </a:prstClr>
            </a:outerShdw>
          </a:effectLst>
        </p:spPr>
      </p:pic>
      <p:sp>
        <p:nvSpPr>
          <p:cNvPr id="23" name="Rectangle 22"/>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24" name="TextBox 23"/>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H-13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54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Tax Transcript Basics</a:t>
            </a:r>
          </a:p>
          <a:p>
            <a:r>
              <a:rPr lang="en-US" sz="2400" dirty="0">
                <a:latin typeface="Arial" panose="020B0604020202020204" pitchFamily="34" charset="0"/>
                <a:cs typeface="Arial" panose="020B0604020202020204" pitchFamily="34" charset="0"/>
              </a:rPr>
              <a:t>Get Transcript </a:t>
            </a:r>
            <a:r>
              <a:rPr lang="en-US" sz="2400" dirty="0" smtClean="0">
                <a:latin typeface="Arial" panose="020B0604020202020204" pitchFamily="34" charset="0"/>
                <a:cs typeface="Arial" panose="020B0604020202020204" pitchFamily="34" charset="0"/>
              </a:rPr>
              <a:t>ONLINE – Print or Save</a:t>
            </a:r>
            <a:endParaRPr lang="en-US" sz="2400" dirty="0">
              <a:latin typeface="Arial" panose="020B0604020202020204" pitchFamily="34" charset="0"/>
              <a:cs typeface="Arial" panose="020B0604020202020204" pitchFamily="34" charset="0"/>
            </a:endParaRPr>
          </a:p>
        </p:txBody>
      </p:sp>
      <p:pic>
        <p:nvPicPr>
          <p:cNvPr id="1026" name="Picture 2" descr="C:\Users\30035895\AppData\Local\Temp\SNAGHTML3658334.PNG"/>
          <p:cNvPicPr>
            <a:picLocks noChangeAspect="1" noChangeArrowheads="1"/>
          </p:cNvPicPr>
          <p:nvPr/>
        </p:nvPicPr>
        <p:blipFill rotWithShape="1">
          <a:blip r:embed="rId3">
            <a:extLst>
              <a:ext uri="{28A0092B-C50C-407E-A947-70E740481C1C}">
                <a14:useLocalDpi xmlns:a14="http://schemas.microsoft.com/office/drawing/2010/main" val="0"/>
              </a:ext>
            </a:extLst>
          </a:blip>
          <a:srcRect b="10028"/>
          <a:stretch/>
        </p:blipFill>
        <p:spPr bwMode="auto">
          <a:xfrm>
            <a:off x="1752600" y="1066799"/>
            <a:ext cx="5638800" cy="5029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7" name="TextBox 6"/>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H-14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672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p:cNvSpPr txBox="1">
            <a:spLocks/>
          </p:cNvSpPr>
          <p:nvPr/>
        </p:nvSpPr>
        <p:spPr>
          <a:xfrm>
            <a:off x="457200" y="1066800"/>
            <a:ext cx="8229600" cy="4525963"/>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C2BCB3"/>
                </a:solidFill>
              </a:rPr>
              <a:t>New Guidance</a:t>
            </a:r>
          </a:p>
          <a:p>
            <a:r>
              <a:rPr lang="en-US" dirty="0">
                <a:solidFill>
                  <a:srgbClr val="C2BCB3"/>
                </a:solidFill>
              </a:rPr>
              <a:t>2017-2018 Tax Transcript </a:t>
            </a:r>
            <a:r>
              <a:rPr lang="en-US" dirty="0" smtClean="0">
                <a:solidFill>
                  <a:srgbClr val="C2BCB3"/>
                </a:solidFill>
              </a:rPr>
              <a:t>Decoder</a:t>
            </a:r>
          </a:p>
          <a:p>
            <a:pPr lvl="1"/>
            <a:r>
              <a:rPr lang="en-US" sz="2000" dirty="0" smtClean="0">
                <a:solidFill>
                  <a:srgbClr val="C2BCB3"/>
                </a:solidFill>
              </a:rPr>
              <a:t>Fifty-Cent </a:t>
            </a:r>
            <a:r>
              <a:rPr lang="en-US" sz="2000" dirty="0">
                <a:solidFill>
                  <a:srgbClr val="C2BCB3"/>
                </a:solidFill>
              </a:rPr>
              <a:t>Tour</a:t>
            </a:r>
          </a:p>
          <a:p>
            <a:r>
              <a:rPr lang="en-US" dirty="0">
                <a:solidFill>
                  <a:srgbClr val="C2BCB3"/>
                </a:solidFill>
              </a:rPr>
              <a:t>Tax Transcript </a:t>
            </a:r>
            <a:r>
              <a:rPr lang="en-US" dirty="0" smtClean="0">
                <a:solidFill>
                  <a:srgbClr val="C2BCB3"/>
                </a:solidFill>
              </a:rPr>
              <a:t>Basics</a:t>
            </a:r>
          </a:p>
          <a:p>
            <a:pPr lvl="1"/>
            <a:r>
              <a:rPr lang="en-US" sz="2000" dirty="0" smtClean="0">
                <a:solidFill>
                  <a:srgbClr val="C2BCB3"/>
                </a:solidFill>
              </a:rPr>
              <a:t>Types</a:t>
            </a:r>
            <a:endParaRPr lang="en-US" dirty="0">
              <a:solidFill>
                <a:srgbClr val="C2BCB3"/>
              </a:solidFill>
            </a:endParaRPr>
          </a:p>
          <a:p>
            <a:pPr lvl="1"/>
            <a:r>
              <a:rPr lang="en-US" dirty="0" smtClean="0">
                <a:solidFill>
                  <a:srgbClr val="C2BCB3"/>
                </a:solidFill>
              </a:rPr>
              <a:t>Requesting</a:t>
            </a:r>
            <a:endParaRPr lang="en-US" dirty="0">
              <a:solidFill>
                <a:srgbClr val="C2BCB3"/>
              </a:solidFill>
            </a:endParaRPr>
          </a:p>
          <a:p>
            <a:pPr lvl="2"/>
            <a:r>
              <a:rPr lang="en-US" sz="2000" dirty="0">
                <a:solidFill>
                  <a:srgbClr val="C2BCB3"/>
                </a:solidFill>
              </a:rPr>
              <a:t>Registering for IRS Online Self-Help Tools</a:t>
            </a:r>
          </a:p>
          <a:p>
            <a:r>
              <a:rPr lang="en-US" b="1" dirty="0"/>
              <a:t>Resources</a:t>
            </a:r>
          </a:p>
        </p:txBody>
      </p:sp>
      <p:sp>
        <p:nvSpPr>
          <p:cNvPr id="5" name="TextBox 4"/>
          <p:cNvSpPr txBox="1"/>
          <p:nvPr/>
        </p:nvSpPr>
        <p:spPr>
          <a:xfrm>
            <a:off x="302142" y="-4088"/>
            <a:ext cx="8382000" cy="918865"/>
          </a:xfrm>
          <a:prstGeom prst="rect">
            <a:avLst/>
          </a:prstGeom>
          <a:noFill/>
        </p:spPr>
        <p:txBody>
          <a:bodyPr wrap="square" rtlCol="0" anchor="ctr">
            <a:noAutofit/>
          </a:bodyPr>
          <a:lstStyle/>
          <a:p>
            <a:r>
              <a:rPr lang="en-US" sz="2800" dirty="0" smtClean="0">
                <a:latin typeface="Arial" panose="020B0604020202020204" pitchFamily="34" charset="0"/>
                <a:cs typeface="Arial" panose="020B0604020202020204" pitchFamily="34" charset="0"/>
              </a:rPr>
              <a:t>Agenda</a:t>
            </a:r>
            <a:endParaRPr lang="en-US" sz="2800" dirty="0">
              <a:latin typeface="Arial" panose="020B0604020202020204" pitchFamily="34" charset="0"/>
              <a:cs typeface="Arial" panose="020B0604020202020204" pitchFamily="34" charset="0"/>
            </a:endParaRPr>
          </a:p>
        </p:txBody>
      </p:sp>
      <p:cxnSp>
        <p:nvCxnSpPr>
          <p:cNvPr id="6" name="Straight Connector 5"/>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8" name="TextBox 7"/>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H-14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02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2142" y="-4088"/>
            <a:ext cx="8382000" cy="918865"/>
          </a:xfrm>
          <a:prstGeom prst="rect">
            <a:avLst/>
          </a:prstGeom>
          <a:noFill/>
        </p:spPr>
        <p:txBody>
          <a:bodyPr wrap="square" rtlCol="0" anchor="ctr">
            <a:noAutofit/>
          </a:bodyPr>
          <a:lstStyle/>
          <a:p>
            <a:r>
              <a:rPr lang="en-US" sz="2800" dirty="0" smtClean="0">
                <a:latin typeface="Arial" panose="020B0604020202020204" pitchFamily="34" charset="0"/>
                <a:cs typeface="Arial" panose="020B0604020202020204" pitchFamily="34" charset="0"/>
              </a:rPr>
              <a:t>Resources</a:t>
            </a:r>
            <a:endParaRPr lang="en-US" sz="2800" dirty="0">
              <a:latin typeface="Arial" panose="020B0604020202020204" pitchFamily="34" charset="0"/>
              <a:cs typeface="Arial" panose="020B0604020202020204" pitchFamily="34" charset="0"/>
            </a:endParaRPr>
          </a:p>
        </p:txBody>
      </p:sp>
      <p:cxnSp>
        <p:nvCxnSpPr>
          <p:cNvPr id="6" name="Straight Connector 5"/>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pic>
        <p:nvPicPr>
          <p:cNvPr id="2050" name="Picture 2" descr="C:\Users\30035895\AppData\Local\Temp\SNAGHTML36990b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79" y="1143000"/>
            <a:ext cx="7526042" cy="4648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8" name="TextBox 7"/>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H-21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75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302142" y="-4088"/>
            <a:ext cx="8382000" cy="918865"/>
          </a:xfrm>
          <a:prstGeom prst="rect">
            <a:avLst/>
          </a:prstGeom>
          <a:noFill/>
        </p:spPr>
        <p:txBody>
          <a:bodyPr wrap="square" rtlCol="0" anchor="ctr">
            <a:noAutofit/>
          </a:bodyPr>
          <a:lstStyle/>
          <a:p>
            <a:r>
              <a:rPr lang="en-US" sz="2800" dirty="0" smtClean="0">
                <a:latin typeface="Arial" panose="020B0604020202020204" pitchFamily="34" charset="0"/>
                <a:cs typeface="Arial" panose="020B0604020202020204" pitchFamily="34" charset="0"/>
              </a:rPr>
              <a:t>New Guidance: </a:t>
            </a:r>
            <a:r>
              <a:rPr lang="en-US" sz="2800" dirty="0" smtClean="0">
                <a:solidFill>
                  <a:srgbClr val="C00000"/>
                </a:solidFill>
                <a:latin typeface="Arial" panose="020B0604020202020204" pitchFamily="34" charset="0"/>
                <a:cs typeface="Arial" panose="020B0604020202020204" pitchFamily="34" charset="0"/>
              </a:rPr>
              <a:t>Effective April 24, 2017</a:t>
            </a:r>
            <a:endParaRPr lang="en-US" sz="2800" dirty="0">
              <a:solidFill>
                <a:srgbClr val="C00000"/>
              </a:solidFill>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2016-2017 and 2017-2018 </a:t>
            </a:r>
            <a:r>
              <a:rPr lang="en-US" sz="2400" dirty="0">
                <a:latin typeface="Arial" panose="020B0604020202020204" pitchFamily="34" charset="0"/>
                <a:cs typeface="Arial" panose="020B0604020202020204" pitchFamily="34" charset="0"/>
              </a:rPr>
              <a:t>Award </a:t>
            </a:r>
            <a:r>
              <a:rPr lang="en-US" sz="2400" dirty="0" smtClean="0">
                <a:latin typeface="Arial" panose="020B0604020202020204" pitchFamily="34" charset="0"/>
                <a:cs typeface="Arial" panose="020B0604020202020204" pitchFamily="34" charset="0"/>
              </a:rPr>
              <a:t>Years (GEN-17-04)</a:t>
            </a:r>
            <a:endParaRPr lang="en-US" sz="2400" dirty="0">
              <a:latin typeface="Arial" panose="020B0604020202020204" pitchFamily="34" charset="0"/>
              <a:cs typeface="Arial" panose="020B0604020202020204" pitchFamily="34" charset="0"/>
            </a:endParaRPr>
          </a:p>
        </p:txBody>
      </p:sp>
      <p:pic>
        <p:nvPicPr>
          <p:cNvPr id="1028" name="Picture 4" descr="C:\Users\30035895\AppData\Local\Temp\SNAGHTML20007a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172453" cy="483031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5"/>
          <p:cNvSpPr txBox="1">
            <a:spLocks/>
          </p:cNvSpPr>
          <p:nvPr/>
        </p:nvSpPr>
        <p:spPr>
          <a:xfrm>
            <a:off x="457200" y="1066800"/>
            <a:ext cx="8001000" cy="4525963"/>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May use signed paper copy of 2015 IRS tax return</a:t>
            </a:r>
            <a:endParaRPr lang="en-US" dirty="0"/>
          </a:p>
          <a:p>
            <a:pPr marL="0" indent="0">
              <a:buNone/>
            </a:pPr>
            <a:endParaRPr lang="en-US" dirty="0"/>
          </a:p>
        </p:txBody>
      </p:sp>
      <p:sp>
        <p:nvSpPr>
          <p:cNvPr id="6" name="TextBox 5"/>
          <p:cNvSpPr txBox="1"/>
          <p:nvPr/>
        </p:nvSpPr>
        <p:spPr>
          <a:xfrm>
            <a:off x="7391400" y="6270978"/>
            <a:ext cx="1656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H-2, 21</a:t>
            </a:r>
            <a:endParaRPr lang="en-US" sz="28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cxnSp>
        <p:nvCxnSpPr>
          <p:cNvPr id="11" name="Straight Connector 10"/>
          <p:cNvCxnSpPr/>
          <p:nvPr/>
        </p:nvCxnSpPr>
        <p:spPr>
          <a:xfrm>
            <a:off x="1963887" y="1490239"/>
            <a:ext cx="10058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44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ipe(up)">
                                      <p:cBhvr>
                                        <p:cTn id="11" dur="500"/>
                                        <p:tgtEl>
                                          <p:spTgt spid="10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3400" y="988905"/>
            <a:ext cx="7876714" cy="5077551"/>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302142" y="-4088"/>
            <a:ext cx="8382000" cy="918865"/>
          </a:xfrm>
          <a:prstGeom prst="rect">
            <a:avLst/>
          </a:prstGeom>
          <a:no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Program Integrity Information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Questions and Answers</a:t>
            </a:r>
          </a:p>
        </p:txBody>
      </p:sp>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Oval 5"/>
          <p:cNvSpPr/>
          <p:nvPr/>
        </p:nvSpPr>
        <p:spPr>
          <a:xfrm>
            <a:off x="6531692" y="2590800"/>
            <a:ext cx="1822278" cy="609600"/>
          </a:xfrm>
          <a:prstGeom prst="ellipse">
            <a:avLst/>
          </a:prstGeom>
          <a:noFill/>
          <a:ln w="57150">
            <a:solidFill>
              <a:srgbClr val="41008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9" name="TextBox 8"/>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H-15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2904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0184" y="1007083"/>
            <a:ext cx="7826088" cy="4974837"/>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Program Integrity Information</a:t>
            </a:r>
          </a:p>
          <a:p>
            <a:r>
              <a:rPr lang="en-US" sz="2400" dirty="0">
                <a:latin typeface="Arial" panose="020B0604020202020204" pitchFamily="34" charset="0"/>
                <a:cs typeface="Arial" panose="020B0604020202020204" pitchFamily="34" charset="0"/>
              </a:rPr>
              <a:t>Questions and Answers – VERIFICATION </a:t>
            </a:r>
          </a:p>
        </p:txBody>
      </p:sp>
      <p:cxnSp>
        <p:nvCxnSpPr>
          <p:cNvPr id="8" name="Straight Connector 7"/>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Oval 5"/>
          <p:cNvSpPr/>
          <p:nvPr/>
        </p:nvSpPr>
        <p:spPr>
          <a:xfrm>
            <a:off x="589544" y="5243468"/>
            <a:ext cx="1822278" cy="595745"/>
          </a:xfrm>
          <a:prstGeom prst="ellipse">
            <a:avLst/>
          </a:prstGeom>
          <a:noFill/>
          <a:ln w="57150">
            <a:solidFill>
              <a:srgbClr val="41008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10" name="TextBox 9"/>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H-16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984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2101" y="1028888"/>
            <a:ext cx="8039797" cy="4968671"/>
          </a:xfrm>
          <a:prstGeom prst="rect">
            <a:avLst/>
          </a:prstGeom>
          <a:effectLst>
            <a:outerShdw blurRad="50800" dist="38100" dir="2700000" algn="tl" rotWithShape="0">
              <a:prstClr val="black">
                <a:alpha val="40000"/>
              </a:prstClr>
            </a:outerShdw>
          </a:effectLst>
        </p:spPr>
      </p:pic>
      <p:cxnSp>
        <p:nvCxnSpPr>
          <p:cNvPr id="10" name="Straight Connector 9"/>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Program Integrity Information</a:t>
            </a:r>
          </a:p>
          <a:p>
            <a:r>
              <a:rPr lang="en-US" sz="2400" dirty="0">
                <a:latin typeface="Arial" panose="020B0604020202020204" pitchFamily="34" charset="0"/>
                <a:cs typeface="Arial" panose="020B0604020202020204" pitchFamily="34" charset="0"/>
              </a:rPr>
              <a:t>Questions and Answers – VERIFICATION</a:t>
            </a:r>
          </a:p>
        </p:txBody>
      </p:sp>
      <p:sp>
        <p:nvSpPr>
          <p:cNvPr id="9" name="Rounded Rectangle 7"/>
          <p:cNvSpPr/>
          <p:nvPr/>
        </p:nvSpPr>
        <p:spPr>
          <a:xfrm>
            <a:off x="533400" y="2590800"/>
            <a:ext cx="5817433" cy="1905000"/>
          </a:xfrm>
          <a:prstGeom prst="round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7" name="TextBox 6"/>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H-16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849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Program Integrity Information</a:t>
            </a:r>
          </a:p>
          <a:p>
            <a:r>
              <a:rPr lang="en-US" sz="2400" dirty="0">
                <a:latin typeface="Arial" panose="020B0604020202020204" pitchFamily="34" charset="0"/>
                <a:cs typeface="Arial" panose="020B0604020202020204" pitchFamily="34" charset="0"/>
              </a:rPr>
              <a:t>Questions and Answers – VERIFICATION</a:t>
            </a:r>
          </a:p>
        </p:txBody>
      </p:sp>
      <p:pic>
        <p:nvPicPr>
          <p:cNvPr id="2" name="Picture 1"/>
          <p:cNvPicPr>
            <a:picLocks noChangeAspect="1"/>
          </p:cNvPicPr>
          <p:nvPr/>
        </p:nvPicPr>
        <p:blipFill>
          <a:blip r:embed="rId3"/>
          <a:stretch>
            <a:fillRect/>
          </a:stretch>
        </p:blipFill>
        <p:spPr>
          <a:xfrm>
            <a:off x="392874" y="1066800"/>
            <a:ext cx="8200536" cy="5410200"/>
          </a:xfrm>
          <a:prstGeom prst="rect">
            <a:avLst/>
          </a:prstGeom>
        </p:spPr>
      </p:pic>
      <p:sp>
        <p:nvSpPr>
          <p:cNvPr id="13" name="Rounded Rectangle 7"/>
          <p:cNvSpPr/>
          <p:nvPr/>
        </p:nvSpPr>
        <p:spPr>
          <a:xfrm>
            <a:off x="497304" y="3926304"/>
            <a:ext cx="7884696" cy="2514600"/>
          </a:xfrm>
          <a:prstGeom prst="roundRect">
            <a:avLst/>
          </a:prstGeom>
          <a:noFill/>
          <a:ln w="76200">
            <a:solidFill>
              <a:srgbClr val="FF0000"/>
            </a:solidFill>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8" name="TextBox 7"/>
          <p:cNvSpPr txBox="1"/>
          <p:nvPr/>
        </p:nvSpPr>
        <p:spPr>
          <a:xfrm>
            <a:off x="5867400" y="6368647"/>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H-17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404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hyweweb.com/wp-content/uploads/2013/03/ctrl-f-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98972"/>
            <a:ext cx="2743200" cy="8641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97952" y="2770572"/>
            <a:ext cx="8748095" cy="2868228"/>
          </a:xfrm>
          <a:prstGeom prst="rect">
            <a:avLst/>
          </a:prstGeom>
        </p:spPr>
      </p:pic>
      <p:pic>
        <p:nvPicPr>
          <p:cNvPr id="13" name="Picture 12"/>
          <p:cNvPicPr>
            <a:picLocks noChangeAspect="1"/>
          </p:cNvPicPr>
          <p:nvPr/>
        </p:nvPicPr>
        <p:blipFill rotWithShape="1">
          <a:blip r:embed="rId5"/>
          <a:srcRect t="6749" b="10704"/>
          <a:stretch/>
        </p:blipFill>
        <p:spPr>
          <a:xfrm>
            <a:off x="3276600" y="1458111"/>
            <a:ext cx="5586206" cy="723333"/>
          </a:xfrm>
          <a:prstGeom prst="rect">
            <a:avLst/>
          </a:prstGeom>
          <a:ln>
            <a:solidFill>
              <a:schemeClr val="tx1"/>
            </a:solidFill>
          </a:ln>
        </p:spPr>
      </p:pic>
      <p:cxnSp>
        <p:nvCxnSpPr>
          <p:cNvPr id="16" name="Straight Connector 15"/>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IFAP</a:t>
            </a:r>
          </a:p>
          <a:p>
            <a:r>
              <a:rPr lang="en-US" sz="2400" dirty="0">
                <a:latin typeface="Arial" panose="020B0604020202020204" pitchFamily="34" charset="0"/>
                <a:cs typeface="Arial" panose="020B0604020202020204" pitchFamily="34" charset="0"/>
              </a:rPr>
              <a:t>Questions and Answers – VERIFICATION</a:t>
            </a:r>
          </a:p>
        </p:txBody>
      </p:sp>
      <p:sp>
        <p:nvSpPr>
          <p:cNvPr id="7" name="Rectangle 6"/>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
        <p:nvSpPr>
          <p:cNvPr id="9" name="TextBox 8"/>
          <p:cNvSpPr txBox="1"/>
          <p:nvPr/>
        </p:nvSpPr>
        <p:spPr>
          <a:xfrm>
            <a:off x="5867400" y="6270978"/>
            <a:ext cx="31806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H-17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17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914400" y="3733800"/>
            <a:ext cx="7315200" cy="0"/>
          </a:xfrm>
          <a:prstGeom prst="line">
            <a:avLst/>
          </a:prstGeom>
          <a:ln w="31750">
            <a:solidFill>
              <a:srgbClr val="00CCCC"/>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987537" y="414038"/>
            <a:ext cx="731520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Tax Transcript Decoder</a:t>
            </a:r>
          </a:p>
        </p:txBody>
      </p:sp>
      <p:sp>
        <p:nvSpPr>
          <p:cNvPr id="12" name="TextBox 11"/>
          <p:cNvSpPr txBox="1"/>
          <p:nvPr/>
        </p:nvSpPr>
        <p:spPr>
          <a:xfrm>
            <a:off x="940904" y="3854959"/>
            <a:ext cx="7315200" cy="954107"/>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Cheryl Hunt</a:t>
            </a:r>
          </a:p>
          <a:p>
            <a:pPr algn="ct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cheryl.hunt.trainer@gmail.com</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491128"/>
            <a:ext cx="1809524" cy="1895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p:cNvPicPr>
          <p:nvPr/>
        </p:nvPicPr>
        <p:blipFill>
          <a:blip r:embed="rId5"/>
          <a:stretch>
            <a:fillRect/>
          </a:stretch>
        </p:blipFill>
        <p:spPr>
          <a:xfrm>
            <a:off x="2743200" y="1497773"/>
            <a:ext cx="1609494" cy="1881948"/>
          </a:xfrm>
          <a:prstGeom prst="rect">
            <a:avLst/>
          </a:prstGeom>
          <a:ln w="28575">
            <a:solidFill>
              <a:schemeClr val="tx1"/>
            </a:solidFill>
          </a:ln>
          <a:effectLst>
            <a:outerShdw blurRad="50800" dist="38100" dir="2700000" algn="tl" rotWithShape="0">
              <a:prstClr val="black">
                <a:alpha val="40000"/>
              </a:prstClr>
            </a:outerShdw>
          </a:effectLst>
        </p:spPr>
      </p:pic>
      <p:sp>
        <p:nvSpPr>
          <p:cNvPr id="9" name="Rectangle 8"/>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958782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302142" y="-4088"/>
            <a:ext cx="8382000" cy="918865"/>
          </a:xfrm>
          <a:prstGeom prst="rect">
            <a:avLst/>
          </a:prstGeom>
          <a:noFill/>
        </p:spPr>
        <p:txBody>
          <a:bodyPr wrap="square" rtlCol="0" anchor="ctr">
            <a:noAutofit/>
          </a:bodyPr>
          <a:lstStyle/>
          <a:p>
            <a:r>
              <a:rPr lang="en-US" sz="2800" dirty="0" smtClean="0">
                <a:latin typeface="Arial" panose="020B0604020202020204" pitchFamily="34" charset="0"/>
                <a:cs typeface="Arial" panose="020B0604020202020204" pitchFamily="34" charset="0"/>
              </a:rPr>
              <a:t>New Guidance: </a:t>
            </a:r>
            <a:r>
              <a:rPr lang="en-US" sz="2800" dirty="0">
                <a:solidFill>
                  <a:srgbClr val="C00000"/>
                </a:solidFill>
                <a:latin typeface="Arial" panose="020B0604020202020204" pitchFamily="34" charset="0"/>
                <a:cs typeface="Arial" panose="020B0604020202020204" pitchFamily="34" charset="0"/>
              </a:rPr>
              <a:t>Effective April 24, </a:t>
            </a:r>
            <a:r>
              <a:rPr lang="en-US" sz="2800" dirty="0" smtClean="0">
                <a:solidFill>
                  <a:srgbClr val="C00000"/>
                </a:solidFill>
                <a:latin typeface="Arial" panose="020B0604020202020204" pitchFamily="34" charset="0"/>
                <a:cs typeface="Arial" panose="020B0604020202020204" pitchFamily="34" charset="0"/>
              </a:rPr>
              <a:t>2017</a:t>
            </a:r>
            <a:endParaRPr lang="en-US" sz="28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2016-2017 and 2017-2018 </a:t>
            </a:r>
            <a:r>
              <a:rPr lang="en-US" sz="2400" dirty="0">
                <a:latin typeface="Arial" panose="020B0604020202020204" pitchFamily="34" charset="0"/>
                <a:cs typeface="Arial" panose="020B0604020202020204" pitchFamily="34" charset="0"/>
              </a:rPr>
              <a:t>Award Years (GEN-17-04</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5" name="Content Placeholder 15"/>
          <p:cNvSpPr txBox="1">
            <a:spLocks/>
          </p:cNvSpPr>
          <p:nvPr/>
        </p:nvSpPr>
        <p:spPr>
          <a:xfrm>
            <a:off x="457200" y="1066800"/>
            <a:ext cx="8305800" cy="4525963"/>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Verification of </a:t>
            </a:r>
            <a:r>
              <a:rPr lang="en-US" dirty="0" err="1" smtClean="0"/>
              <a:t>Nonfiling</a:t>
            </a:r>
            <a:r>
              <a:rPr lang="en-US" dirty="0" smtClean="0"/>
              <a:t> letter no longer required</a:t>
            </a:r>
          </a:p>
          <a:p>
            <a:r>
              <a:rPr lang="en-US" dirty="0" smtClean="0"/>
              <a:t>Collect signed statement.</a:t>
            </a:r>
            <a:endParaRPr lang="en-US" dirty="0"/>
          </a:p>
          <a:p>
            <a:endParaRPr lang="en-US" dirty="0"/>
          </a:p>
        </p:txBody>
      </p:sp>
      <p:sp>
        <p:nvSpPr>
          <p:cNvPr id="6" name="Rectangle 5"/>
          <p:cNvSpPr/>
          <p:nvPr/>
        </p:nvSpPr>
        <p:spPr>
          <a:xfrm>
            <a:off x="308753" y="1515122"/>
            <a:ext cx="4184389" cy="466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C:\Users\30035895\AppData\Local\Temp\SNAGHTML54aecf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93" y="1600200"/>
            <a:ext cx="7745813"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409700" y="1981200"/>
            <a:ext cx="6324600" cy="4543253"/>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3733800"/>
            <a:ext cx="392542" cy="317654"/>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5810709"/>
            <a:ext cx="392542" cy="336465"/>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4571" y="5810709"/>
            <a:ext cx="392542" cy="336465"/>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7720" y="5810709"/>
            <a:ext cx="392542" cy="336465"/>
          </a:xfrm>
          <a:prstGeom prst="rect">
            <a:avLst/>
          </a:prstGeom>
          <a:effectLst>
            <a:outerShdw blurRad="50800" dist="38100" dir="2700000" algn="tl" rotWithShape="0">
              <a:prstClr val="black">
                <a:alpha val="40000"/>
              </a:prstClr>
            </a:outerShdw>
          </a:effectLst>
        </p:spPr>
      </p:pic>
      <p:cxnSp>
        <p:nvCxnSpPr>
          <p:cNvPr id="9" name="Straight Connector 8"/>
          <p:cNvCxnSpPr/>
          <p:nvPr/>
        </p:nvCxnSpPr>
        <p:spPr>
          <a:xfrm>
            <a:off x="4693864" y="1490239"/>
            <a:ext cx="1312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67600" y="6270978"/>
            <a:ext cx="15804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H-3, 21</a:t>
            </a:r>
            <a:endParaRPr lang="en-US" sz="28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132905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4"/>
                                        </p:tgtEl>
                                      </p:cBhvr>
                                    </p:animEffect>
                                    <p:set>
                                      <p:cBhvr>
                                        <p:cTn id="12" dur="1" fill="hold">
                                          <p:stCondLst>
                                            <p:cond delay="499"/>
                                          </p:stCondLst>
                                        </p:cTn>
                                        <p:tgtEl>
                                          <p:spTgt spid="205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p:cNvSpPr txBox="1">
            <a:spLocks/>
          </p:cNvSpPr>
          <p:nvPr/>
        </p:nvSpPr>
        <p:spPr>
          <a:xfrm>
            <a:off x="457200" y="1066800"/>
            <a:ext cx="8229600" cy="4525963"/>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SzPct val="100000"/>
              <a:buFont typeface="Wingdings" panose="05000000000000000000" pitchFamily="2" charset="2"/>
              <a:buChar char="§"/>
              <a:tabLst/>
              <a:defRPr sz="2400" kern="1200">
                <a:solidFill>
                  <a:schemeClr val="tx1"/>
                </a:solidFill>
                <a:latin typeface="Arial" pitchFamily="34" charset="0"/>
                <a:ea typeface="+mn-ea"/>
                <a:cs typeface="Arial" pitchFamily="34" charset="0"/>
              </a:defRPr>
            </a:lvl1pPr>
            <a:lvl2pPr marL="5715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914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C2BCB3"/>
                </a:solidFill>
              </a:rPr>
              <a:t>New Guidance</a:t>
            </a:r>
          </a:p>
          <a:p>
            <a:r>
              <a:rPr lang="en-US" b="1" dirty="0" smtClean="0"/>
              <a:t>2017-2018 </a:t>
            </a:r>
            <a:r>
              <a:rPr lang="en-US" b="1" dirty="0"/>
              <a:t>Tax Transcript Decoder</a:t>
            </a:r>
          </a:p>
          <a:p>
            <a:pPr lvl="1"/>
            <a:r>
              <a:rPr lang="en-US" dirty="0" smtClean="0"/>
              <a:t>Fifty-Cent </a:t>
            </a:r>
            <a:r>
              <a:rPr lang="en-US" dirty="0"/>
              <a:t>Tour</a:t>
            </a:r>
          </a:p>
          <a:p>
            <a:r>
              <a:rPr lang="en-US" dirty="0">
                <a:solidFill>
                  <a:srgbClr val="C2BCB3"/>
                </a:solidFill>
              </a:rPr>
              <a:t>Tax Transcript Basics</a:t>
            </a:r>
          </a:p>
          <a:p>
            <a:pPr lvl="1"/>
            <a:r>
              <a:rPr lang="en-US" dirty="0">
                <a:solidFill>
                  <a:srgbClr val="C2BCB3"/>
                </a:solidFill>
              </a:rPr>
              <a:t>Types</a:t>
            </a:r>
          </a:p>
          <a:p>
            <a:pPr lvl="1"/>
            <a:r>
              <a:rPr lang="en-US" dirty="0">
                <a:solidFill>
                  <a:srgbClr val="C2BCB3"/>
                </a:solidFill>
              </a:rPr>
              <a:t>Requesting</a:t>
            </a:r>
          </a:p>
          <a:p>
            <a:pPr lvl="2"/>
            <a:r>
              <a:rPr lang="en-US" sz="2000" dirty="0">
                <a:solidFill>
                  <a:srgbClr val="C2BCB3"/>
                </a:solidFill>
              </a:rPr>
              <a:t>Registering for IRS Online Self-Help Tools</a:t>
            </a:r>
          </a:p>
          <a:p>
            <a:r>
              <a:rPr lang="en-US" dirty="0">
                <a:solidFill>
                  <a:srgbClr val="C2BCB3"/>
                </a:solidFill>
              </a:rPr>
              <a:t>Resources</a:t>
            </a:r>
          </a:p>
        </p:txBody>
      </p:sp>
      <p:sp>
        <p:nvSpPr>
          <p:cNvPr id="5" name="TextBox 4"/>
          <p:cNvSpPr txBox="1"/>
          <p:nvPr/>
        </p:nvSpPr>
        <p:spPr>
          <a:xfrm>
            <a:off x="302142" y="-4088"/>
            <a:ext cx="8382000" cy="918865"/>
          </a:xfrm>
          <a:prstGeom prst="rect">
            <a:avLst/>
          </a:prstGeom>
          <a:noFill/>
        </p:spPr>
        <p:txBody>
          <a:bodyPr wrap="square" rtlCol="0" anchor="ctr">
            <a:noAutofit/>
          </a:bodyPr>
          <a:lstStyle/>
          <a:p>
            <a:r>
              <a:rPr lang="en-US" sz="2800" dirty="0" smtClean="0">
                <a:latin typeface="Arial" panose="020B0604020202020204" pitchFamily="34" charset="0"/>
                <a:cs typeface="Arial" panose="020B0604020202020204" pitchFamily="34" charset="0"/>
              </a:rPr>
              <a:t>Agenda</a:t>
            </a:r>
            <a:endParaRPr lang="en-US" sz="2800" dirty="0">
              <a:latin typeface="Arial" panose="020B0604020202020204" pitchFamily="34" charset="0"/>
              <a:cs typeface="Arial" panose="020B0604020202020204" pitchFamily="34" charset="0"/>
            </a:endParaRPr>
          </a:p>
        </p:txBody>
      </p:sp>
      <p:cxnSp>
        <p:nvCxnSpPr>
          <p:cNvPr id="6" name="Straight Connector 5"/>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7905045" y="6270978"/>
            <a:ext cx="1143000"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H-4</a:t>
            </a:r>
            <a:endParaRPr lang="en-US" sz="28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325599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2017-2018 Tax Transcript Decoder</a:t>
            </a:r>
          </a:p>
          <a:p>
            <a:r>
              <a:rPr lang="en-US" sz="2400" dirty="0">
                <a:latin typeface="Arial" panose="020B0604020202020204" pitchFamily="34" charset="0"/>
                <a:cs typeface="Arial" panose="020B0604020202020204" pitchFamily="34" charset="0"/>
              </a:rPr>
              <a:t>The Fifty-Cent Tour</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4386" b="94518" l="3860" r="92632">
                        <a14:foregroundMark x1="19649" y1="26974" x2="19649" y2="26974"/>
                        <a14:foregroundMark x1="61930" y1="80044" x2="76842" y2="68202"/>
                        <a14:foregroundMark x1="67368" y1="51754" x2="71228" y2="49561"/>
                        <a14:foregroundMark x1="63684" y1="87719" x2="75965" y2="92763"/>
                        <a14:foregroundMark x1="88070" y1="27412" x2="82982" y2="57018"/>
                        <a14:foregroundMark x1="83158" y1="56140" x2="77193" y2="94518"/>
                        <a14:foregroundMark x1="69649" y1="19737" x2="89298" y2="24123"/>
                      </a14:backgroundRemoval>
                    </a14:imgEffect>
                  </a14:imgLayer>
                </a14:imgProps>
              </a:ext>
              <a:ext uri="{28A0092B-C50C-407E-A947-70E740481C1C}">
                <a14:useLocalDpi xmlns:a14="http://schemas.microsoft.com/office/drawing/2010/main" val="0"/>
              </a:ext>
            </a:extLst>
          </a:blip>
          <a:stretch>
            <a:fillRect/>
          </a:stretch>
        </p:blipFill>
        <p:spPr>
          <a:xfrm rot="472780">
            <a:off x="5170090" y="1512143"/>
            <a:ext cx="3346346" cy="2677077"/>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1206674" y="1066800"/>
            <a:ext cx="3716852" cy="4800600"/>
          </a:xfrm>
          <a:prstGeom prst="rect">
            <a:avLst/>
          </a:prstGeom>
          <a:ln w="28575">
            <a:solidFill>
              <a:schemeClr val="tx1"/>
            </a:solidFill>
          </a:ln>
          <a:effectLst>
            <a:outerShdw blurRad="50800" dist="38100" dir="2700000" algn="tl" rotWithShape="0">
              <a:prstClr val="black">
                <a:alpha val="40000"/>
              </a:prstClr>
            </a:outerShdw>
          </a:effectLst>
        </p:spPr>
      </p:pic>
      <p:sp>
        <p:nvSpPr>
          <p:cNvPr id="8" name="TextBox 7">
            <a:hlinkClick r:id="rId6" action="ppaction://hlinkfile"/>
          </p:cNvPr>
          <p:cNvSpPr txBox="1"/>
          <p:nvPr/>
        </p:nvSpPr>
        <p:spPr>
          <a:xfrm>
            <a:off x="5715000" y="1981200"/>
            <a:ext cx="2286000" cy="1524000"/>
          </a:xfrm>
          <a:prstGeom prst="rect">
            <a:avLst/>
          </a:prstGeom>
          <a:noFill/>
        </p:spPr>
        <p:txBody>
          <a:bodyPr wrap="square" rtlCol="0">
            <a:spAutoFit/>
          </a:bodyPr>
          <a:lstStyle/>
          <a:p>
            <a:endParaRPr lang="en-US" dirty="0"/>
          </a:p>
        </p:txBody>
      </p:sp>
      <p:sp>
        <p:nvSpPr>
          <p:cNvPr id="9" name="TextBox 8"/>
          <p:cNvSpPr txBox="1"/>
          <p:nvPr/>
        </p:nvSpPr>
        <p:spPr>
          <a:xfrm>
            <a:off x="6553200" y="6270978"/>
            <a:ext cx="24948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H-4 and TTD</a:t>
            </a:r>
            <a:endParaRPr lang="en-US" sz="28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852537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2017-2018 Tax Transcript Decoder</a:t>
            </a:r>
          </a:p>
          <a:p>
            <a:r>
              <a:rPr lang="en-US" sz="2400" dirty="0">
                <a:latin typeface="Arial" panose="020B0604020202020204" pitchFamily="34" charset="0"/>
                <a:cs typeface="Arial" panose="020B0604020202020204" pitchFamily="34" charset="0"/>
              </a:rPr>
              <a:t>Page 3 – Color Key</a:t>
            </a:r>
          </a:p>
        </p:txBody>
      </p:sp>
      <p:grpSp>
        <p:nvGrpSpPr>
          <p:cNvPr id="7" name="Group 6"/>
          <p:cNvGrpSpPr/>
          <p:nvPr/>
        </p:nvGrpSpPr>
        <p:grpSpPr>
          <a:xfrm>
            <a:off x="3590544" y="1284610"/>
            <a:ext cx="4486656" cy="1132879"/>
            <a:chOff x="2523744" y="143756"/>
            <a:chExt cx="4486656" cy="1132879"/>
          </a:xfrm>
        </p:grpSpPr>
        <p:sp>
          <p:nvSpPr>
            <p:cNvPr id="11" name="Rectangle: Top Corners Rounded 10"/>
            <p:cNvSpPr/>
            <p:nvPr/>
          </p:nvSpPr>
          <p:spPr>
            <a:xfrm rot="5400000">
              <a:off x="4200632" y="-1533132"/>
              <a:ext cx="1132879" cy="4486656"/>
            </a:xfrm>
            <a:prstGeom prst="round2SameRect">
              <a:avLst/>
            </a:prstGeom>
            <a:solidFill>
              <a:schemeClr val="bg1">
                <a:alpha val="90000"/>
              </a:schemeClr>
            </a:solidFill>
            <a:ln w="38100">
              <a:solidFill>
                <a:schemeClr val="tx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Top Corners Rounded 4"/>
            <p:cNvSpPr txBox="1"/>
            <p:nvPr/>
          </p:nvSpPr>
          <p:spPr>
            <a:xfrm>
              <a:off x="2523744" y="199059"/>
              <a:ext cx="4431353" cy="1022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43815" rIns="87630" bIns="43815" numCol="1" spcCol="1270" anchor="ctr" anchorCtr="0">
              <a:noAutofit/>
            </a:bodyPr>
            <a:lstStyle/>
            <a:p>
              <a:pPr marL="0" lvl="1" indent="0" algn="l" defTabSz="1022350">
                <a:lnSpc>
                  <a:spcPct val="90000"/>
                </a:lnSpc>
                <a:spcBef>
                  <a:spcPct val="0"/>
                </a:spcBef>
                <a:spcAft>
                  <a:spcPct val="15000"/>
                </a:spcAft>
                <a:buNone/>
              </a:pPr>
              <a:r>
                <a:rPr lang="en-US" sz="2300" kern="1200" dirty="0">
                  <a:latin typeface="Arial" panose="020B0604020202020204" pitchFamily="34" charset="0"/>
                  <a:cs typeface="Arial" panose="020B0604020202020204" pitchFamily="34" charset="0"/>
                </a:rPr>
                <a:t>Cross-referenced tax return line items with corresponding data on tax transcript</a:t>
              </a:r>
            </a:p>
          </p:txBody>
        </p:sp>
      </p:grpSp>
      <p:grpSp>
        <p:nvGrpSpPr>
          <p:cNvPr id="8" name="Group 7"/>
          <p:cNvGrpSpPr/>
          <p:nvPr/>
        </p:nvGrpSpPr>
        <p:grpSpPr>
          <a:xfrm>
            <a:off x="1066800" y="1143000"/>
            <a:ext cx="2523744" cy="1416099"/>
            <a:chOff x="0" y="2145"/>
            <a:chExt cx="2523744" cy="1416099"/>
          </a:xfrm>
        </p:grpSpPr>
        <p:sp>
          <p:nvSpPr>
            <p:cNvPr id="9" name="Rectangle: Rounded Corners 8"/>
            <p:cNvSpPr/>
            <p:nvPr/>
          </p:nvSpPr>
          <p:spPr>
            <a:xfrm>
              <a:off x="0" y="2145"/>
              <a:ext cx="2523744" cy="1416099"/>
            </a:xfrm>
            <a:prstGeom prst="roundRect">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10" name="Rectangle: Rounded Corners 6"/>
            <p:cNvSpPr txBox="1"/>
            <p:nvPr/>
          </p:nvSpPr>
          <p:spPr>
            <a:xfrm>
              <a:off x="69128" y="71273"/>
              <a:ext cx="2385488" cy="1277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latin typeface="Arial" panose="020B0604020202020204" pitchFamily="34" charset="0"/>
                  <a:cs typeface="Arial" panose="020B0604020202020204" pitchFamily="34" charset="0"/>
                </a:rPr>
                <a:t>Red</a:t>
              </a:r>
            </a:p>
          </p:txBody>
        </p:sp>
      </p:grpSp>
      <p:grpSp>
        <p:nvGrpSpPr>
          <p:cNvPr id="13" name="Group 12"/>
          <p:cNvGrpSpPr/>
          <p:nvPr/>
        </p:nvGrpSpPr>
        <p:grpSpPr>
          <a:xfrm>
            <a:off x="3590544" y="2900660"/>
            <a:ext cx="4486656" cy="1132879"/>
            <a:chOff x="2523744" y="1630660"/>
            <a:chExt cx="4486656" cy="1132879"/>
          </a:xfrm>
        </p:grpSpPr>
        <p:sp>
          <p:nvSpPr>
            <p:cNvPr id="17" name="Rectangle: Top Corners Rounded 16"/>
            <p:cNvSpPr/>
            <p:nvPr/>
          </p:nvSpPr>
          <p:spPr>
            <a:xfrm rot="5400000">
              <a:off x="4200632" y="-46228"/>
              <a:ext cx="1132879" cy="4486656"/>
            </a:xfrm>
            <a:prstGeom prst="round2SameRect">
              <a:avLst/>
            </a:prstGeom>
            <a:solidFill>
              <a:schemeClr val="bg1">
                <a:alpha val="90000"/>
              </a:schemeClr>
            </a:solidFill>
            <a:ln w="38100">
              <a:solidFill>
                <a:schemeClr val="tx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ectangle: Top Corners Rounded 4"/>
            <p:cNvSpPr txBox="1"/>
            <p:nvPr/>
          </p:nvSpPr>
          <p:spPr>
            <a:xfrm>
              <a:off x="2523744" y="1685963"/>
              <a:ext cx="4431353" cy="1022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43815" rIns="87630" bIns="43815" numCol="1" spcCol="1270" anchor="ctr" anchorCtr="0">
              <a:noAutofit/>
            </a:bodyPr>
            <a:lstStyle/>
            <a:p>
              <a:pPr marL="228600" lvl="1" indent="-228600" algn="l" defTabSz="1022350">
                <a:lnSpc>
                  <a:spcPct val="90000"/>
                </a:lnSpc>
                <a:spcBef>
                  <a:spcPct val="0"/>
                </a:spcBef>
                <a:spcAft>
                  <a:spcPct val="15000"/>
                </a:spcAft>
                <a:buNone/>
              </a:pPr>
              <a:r>
                <a:rPr lang="en-US" sz="2300" kern="1200" dirty="0">
                  <a:latin typeface="Arial" panose="020B0604020202020204" pitchFamily="34" charset="0"/>
                  <a:cs typeface="Arial" panose="020B0604020202020204" pitchFamily="34" charset="0"/>
                </a:rPr>
                <a:t>Required verification data</a:t>
              </a:r>
            </a:p>
            <a:p>
              <a:pPr marL="228600" lvl="1" indent="-228600" algn="l" defTabSz="1022350">
                <a:lnSpc>
                  <a:spcPct val="90000"/>
                </a:lnSpc>
                <a:spcBef>
                  <a:spcPct val="0"/>
                </a:spcBef>
                <a:spcAft>
                  <a:spcPct val="15000"/>
                </a:spcAft>
                <a:buNone/>
              </a:pPr>
              <a:r>
                <a:rPr lang="en-US" sz="2300" kern="1200" dirty="0">
                  <a:latin typeface="Arial" panose="020B0604020202020204" pitchFamily="34" charset="0"/>
                  <a:cs typeface="Arial" panose="020B0604020202020204" pitchFamily="34" charset="0"/>
                </a:rPr>
                <a:t>elements for 2017-2018</a:t>
              </a:r>
            </a:p>
          </p:txBody>
        </p:sp>
      </p:grpSp>
      <p:grpSp>
        <p:nvGrpSpPr>
          <p:cNvPr id="14" name="Group 13"/>
          <p:cNvGrpSpPr/>
          <p:nvPr/>
        </p:nvGrpSpPr>
        <p:grpSpPr>
          <a:xfrm>
            <a:off x="1066800" y="2759050"/>
            <a:ext cx="2523744" cy="1416099"/>
            <a:chOff x="0" y="1489050"/>
            <a:chExt cx="2523744" cy="1416099"/>
          </a:xfrm>
        </p:grpSpPr>
        <p:sp>
          <p:nvSpPr>
            <p:cNvPr id="15" name="Rectangle: Rounded Corners 14"/>
            <p:cNvSpPr/>
            <p:nvPr/>
          </p:nvSpPr>
          <p:spPr>
            <a:xfrm>
              <a:off x="0" y="1489050"/>
              <a:ext cx="2523744" cy="1416099"/>
            </a:xfrm>
            <a:prstGeom prst="roundRect">
              <a:avLst/>
            </a:prstGeom>
            <a:solidFill>
              <a:srgbClr val="FFFF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6" name="Rectangle: Rounded Corners 6"/>
            <p:cNvSpPr txBox="1"/>
            <p:nvPr/>
          </p:nvSpPr>
          <p:spPr>
            <a:xfrm>
              <a:off x="69128" y="1558178"/>
              <a:ext cx="2385488" cy="1277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ysClr val="windowText" lastClr="000000"/>
                  </a:solidFill>
                  <a:latin typeface="Arial" panose="020B0604020202020204" pitchFamily="34" charset="0"/>
                  <a:cs typeface="Arial" panose="020B0604020202020204" pitchFamily="34" charset="0"/>
                </a:rPr>
                <a:t>Yellow</a:t>
              </a:r>
            </a:p>
          </p:txBody>
        </p:sp>
      </p:grpSp>
      <p:grpSp>
        <p:nvGrpSpPr>
          <p:cNvPr id="19" name="Group 18"/>
          <p:cNvGrpSpPr/>
          <p:nvPr/>
        </p:nvGrpSpPr>
        <p:grpSpPr>
          <a:xfrm>
            <a:off x="3590544" y="4516711"/>
            <a:ext cx="4486656" cy="1132879"/>
            <a:chOff x="2523744" y="3117564"/>
            <a:chExt cx="4486656" cy="1132879"/>
          </a:xfrm>
        </p:grpSpPr>
        <p:sp>
          <p:nvSpPr>
            <p:cNvPr id="23" name="Rectangle: Top Corners Rounded 22"/>
            <p:cNvSpPr/>
            <p:nvPr/>
          </p:nvSpPr>
          <p:spPr>
            <a:xfrm rot="5400000">
              <a:off x="4200632" y="1440676"/>
              <a:ext cx="1132879" cy="4486656"/>
            </a:xfrm>
            <a:prstGeom prst="round2SameRect">
              <a:avLst/>
            </a:prstGeom>
            <a:solidFill>
              <a:schemeClr val="bg1">
                <a:alpha val="90000"/>
              </a:schemeClr>
            </a:solidFill>
            <a:ln w="38100">
              <a:solidFill>
                <a:schemeClr val="tx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ectangle: Top Corners Rounded 4"/>
            <p:cNvSpPr txBox="1"/>
            <p:nvPr/>
          </p:nvSpPr>
          <p:spPr>
            <a:xfrm>
              <a:off x="2523744" y="3172868"/>
              <a:ext cx="4431353" cy="1022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43815" rIns="87630" bIns="43815" numCol="1" spcCol="1270" anchor="ctr" anchorCtr="0">
              <a:noAutofit/>
            </a:bodyPr>
            <a:lstStyle/>
            <a:p>
              <a:pPr marL="228600" lvl="1" indent="-228600" algn="l" defTabSz="1022350">
                <a:lnSpc>
                  <a:spcPct val="90000"/>
                </a:lnSpc>
                <a:spcBef>
                  <a:spcPct val="0"/>
                </a:spcBef>
                <a:spcAft>
                  <a:spcPct val="15000"/>
                </a:spcAft>
                <a:buNone/>
              </a:pPr>
              <a:r>
                <a:rPr lang="en-US" sz="2300" kern="1200" dirty="0">
                  <a:latin typeface="Arial" panose="020B0604020202020204" pitchFamily="34" charset="0"/>
                  <a:cs typeface="Arial" panose="020B0604020202020204" pitchFamily="34" charset="0"/>
                </a:rPr>
                <a:t>Items to review for potential</a:t>
              </a:r>
            </a:p>
            <a:p>
              <a:pPr marL="228600" lvl="1" indent="-228600" algn="l" defTabSz="1022350">
                <a:lnSpc>
                  <a:spcPct val="90000"/>
                </a:lnSpc>
                <a:spcBef>
                  <a:spcPct val="0"/>
                </a:spcBef>
                <a:spcAft>
                  <a:spcPct val="15000"/>
                </a:spcAft>
                <a:buNone/>
              </a:pPr>
              <a:r>
                <a:rPr lang="en-US" sz="2300" kern="1200" dirty="0">
                  <a:latin typeface="Arial" panose="020B0604020202020204" pitchFamily="34" charset="0"/>
                  <a:cs typeface="Arial" panose="020B0604020202020204" pitchFamily="34" charset="0"/>
                </a:rPr>
                <a:t>conflicting information</a:t>
              </a:r>
            </a:p>
          </p:txBody>
        </p:sp>
      </p:grpSp>
      <p:grpSp>
        <p:nvGrpSpPr>
          <p:cNvPr id="20" name="Group 19"/>
          <p:cNvGrpSpPr/>
          <p:nvPr/>
        </p:nvGrpSpPr>
        <p:grpSpPr>
          <a:xfrm>
            <a:off x="1066800" y="4375101"/>
            <a:ext cx="2523744" cy="1416099"/>
            <a:chOff x="0" y="2975954"/>
            <a:chExt cx="2523744" cy="1416099"/>
          </a:xfrm>
        </p:grpSpPr>
        <p:sp>
          <p:nvSpPr>
            <p:cNvPr id="21" name="Rectangle: Rounded Corners 20"/>
            <p:cNvSpPr/>
            <p:nvPr/>
          </p:nvSpPr>
          <p:spPr>
            <a:xfrm>
              <a:off x="0" y="2975954"/>
              <a:ext cx="2523744" cy="1416099"/>
            </a:xfrm>
            <a:prstGeom prst="roundRect">
              <a:avLst/>
            </a:prstGeom>
            <a:solidFill>
              <a:srgbClr val="0070C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2" name="Rectangle: Rounded Corners 6"/>
            <p:cNvSpPr txBox="1"/>
            <p:nvPr/>
          </p:nvSpPr>
          <p:spPr>
            <a:xfrm>
              <a:off x="69128" y="3045082"/>
              <a:ext cx="2385488" cy="1277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latin typeface="Arial" panose="020B0604020202020204" pitchFamily="34" charset="0"/>
                  <a:cs typeface="Arial" panose="020B0604020202020204" pitchFamily="34" charset="0"/>
                </a:rPr>
                <a:t>Blue</a:t>
              </a:r>
            </a:p>
          </p:txBody>
        </p:sp>
      </p:grpSp>
      <p:sp>
        <p:nvSpPr>
          <p:cNvPr id="25" name="TextBox 24"/>
          <p:cNvSpPr txBox="1"/>
          <p:nvPr/>
        </p:nvSpPr>
        <p:spPr>
          <a:xfrm>
            <a:off x="6096000" y="6270978"/>
            <a:ext cx="29520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H-5 and TTD-3</a:t>
            </a:r>
            <a:endParaRPr lang="en-US" sz="2800" b="1" dirty="0">
              <a:solidFill>
                <a:schemeClr val="bg1"/>
              </a:solidFill>
              <a:latin typeface="Arial" panose="020B0604020202020204" pitchFamily="34" charset="0"/>
              <a:cs typeface="Arial" panose="020B0604020202020204" pitchFamily="34" charset="0"/>
            </a:endParaRPr>
          </a:p>
        </p:txBody>
      </p:sp>
      <p:sp>
        <p:nvSpPr>
          <p:cNvPr id="26" name="Rectangle 25"/>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376958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500"/>
                            </p:stCondLst>
                            <p:childTnLst>
                              <p:par>
                                <p:cTn id="29" presetID="1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ppt_x</p:attrName>
                                        </p:attrNameLst>
                                      </p:cBhvr>
                                      <p:tavLst>
                                        <p:tav tm="0">
                                          <p:val>
                                            <p:strVal val="#ppt_x-#ppt_w*1.125000"/>
                                          </p:val>
                                        </p:tav>
                                        <p:tav tm="100000">
                                          <p:val>
                                            <p:strVal val="#ppt_x"/>
                                          </p:val>
                                        </p:tav>
                                      </p:tavLst>
                                    </p:anim>
                                    <p:animEffect transition="in" filter="wipe(righ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8753" y="914400"/>
            <a:ext cx="8378047" cy="0"/>
          </a:xfrm>
          <a:prstGeom prst="line">
            <a:avLst/>
          </a:prstGeom>
          <a:ln w="31750">
            <a:solidFill>
              <a:srgbClr val="00CCCC"/>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302142" y="-4088"/>
            <a:ext cx="8382000" cy="918865"/>
          </a:xfrm>
          <a:prstGeom prst="rect">
            <a:avLst/>
          </a:prstGeom>
          <a:noFill/>
        </p:spPr>
        <p:txBody>
          <a:bodyPr wrap="square" rtlCol="0" anchor="ctr">
            <a:noAutofit/>
          </a:bodyPr>
          <a:lstStyle/>
          <a:p>
            <a:r>
              <a:rPr lang="en-US" sz="2800" dirty="0">
                <a:latin typeface="Arial" panose="020B0604020202020204" pitchFamily="34" charset="0"/>
                <a:cs typeface="Arial" panose="020B0604020202020204" pitchFamily="34" charset="0"/>
              </a:rPr>
              <a:t>2017-2018 Tax Transcript Decoder</a:t>
            </a:r>
          </a:p>
          <a:p>
            <a:r>
              <a:rPr lang="en-US" sz="2400" dirty="0">
                <a:latin typeface="Arial" panose="020B0604020202020204" pitchFamily="34" charset="0"/>
                <a:cs typeface="Arial" panose="020B0604020202020204" pitchFamily="34" charset="0"/>
              </a:rPr>
              <a:t>Page 3 – Tax Return Line Items</a:t>
            </a:r>
          </a:p>
        </p:txBody>
      </p:sp>
      <p:pic>
        <p:nvPicPr>
          <p:cNvPr id="7" name="Picture 6"/>
          <p:cNvPicPr>
            <a:picLocks noChangeAspect="1"/>
          </p:cNvPicPr>
          <p:nvPr/>
        </p:nvPicPr>
        <p:blipFill>
          <a:blip r:embed="rId3"/>
          <a:stretch>
            <a:fillRect/>
          </a:stretch>
        </p:blipFill>
        <p:spPr>
          <a:xfrm>
            <a:off x="178147" y="1169236"/>
            <a:ext cx="8787706" cy="3043057"/>
          </a:xfrm>
          <a:prstGeom prst="rect">
            <a:avLst/>
          </a:prstGeom>
        </p:spPr>
      </p:pic>
      <p:sp>
        <p:nvSpPr>
          <p:cNvPr id="5" name="TextBox 4"/>
          <p:cNvSpPr txBox="1"/>
          <p:nvPr/>
        </p:nvSpPr>
        <p:spPr>
          <a:xfrm>
            <a:off x="6096000" y="6270978"/>
            <a:ext cx="2952045" cy="523220"/>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US" sz="2800" b="1" dirty="0" smtClean="0">
                <a:solidFill>
                  <a:schemeClr val="bg1"/>
                </a:solidFill>
                <a:latin typeface="Arial" panose="020B0604020202020204" pitchFamily="34" charset="0"/>
                <a:cs typeface="Arial" panose="020B0604020202020204" pitchFamily="34" charset="0"/>
              </a:rPr>
              <a:t>H-5 and TTD-3</a:t>
            </a:r>
            <a:endParaRPr lang="en-US" sz="28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05639" y="6630245"/>
            <a:ext cx="2064989" cy="227755"/>
          </a:xfrm>
          <a:prstGeom prst="rect">
            <a:avLst/>
          </a:prstGeom>
        </p:spPr>
        <p:txBody>
          <a:bodyPr wrap="none">
            <a:spAutoFit/>
          </a:bodyPr>
          <a:lstStyle/>
          <a:p>
            <a:pPr>
              <a:lnSpc>
                <a:spcPct val="110000"/>
              </a:lnSpc>
              <a:spcBef>
                <a:spcPts val="600"/>
              </a:spcBef>
              <a:spcAft>
                <a:spcPts val="1000"/>
              </a:spcAft>
            </a:pPr>
            <a:r>
              <a:rPr lang="en-US" sz="800" dirty="0">
                <a:solidFill>
                  <a:schemeClr val="bg1"/>
                </a:solidFill>
                <a:latin typeface="Myriad Pro"/>
                <a:ea typeface="SimSun" panose="02010600030101010101" pitchFamily="2" charset="-122"/>
                <a:cs typeface="Myriad Pro"/>
              </a:rPr>
              <a:t>© </a:t>
            </a:r>
            <a:r>
              <a:rPr lang="en-US" sz="800" dirty="0" smtClean="0">
                <a:solidFill>
                  <a:schemeClr val="bg1"/>
                </a:solidFill>
                <a:latin typeface="Myriad Pro"/>
                <a:ea typeface="SimSun" panose="02010600030101010101" pitchFamily="2" charset="-122"/>
                <a:cs typeface="Myriad Pro"/>
              </a:rPr>
              <a:t>2017 </a:t>
            </a:r>
            <a:r>
              <a:rPr lang="en-US" sz="800" dirty="0">
                <a:solidFill>
                  <a:schemeClr val="bg1"/>
                </a:solidFill>
                <a:latin typeface="Myriad Pro"/>
                <a:ea typeface="SimSun" panose="02010600030101010101" pitchFamily="2" charset="-122"/>
                <a:cs typeface="Myriad Pro"/>
              </a:rPr>
              <a:t>Cheryl Hunt. All rights reserved.</a:t>
            </a:r>
            <a:endParaRPr lang="en-US" sz="1100" dirty="0">
              <a:solidFill>
                <a:schemeClr val="bg1"/>
              </a:solidFill>
              <a:effectLst/>
              <a:latin typeface="Corbel" panose="020B0503020204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177658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niversity PPT 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ase Study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se Study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olling Ques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ission Statem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olling Ques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9.xml><?xml version="1.0" encoding="utf-8"?>
<a:theme xmlns:a="http://schemas.openxmlformats.org/drawingml/2006/main" name="7_Case Study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PPT Template_FINAL</Template>
  <TotalTime>27606</TotalTime>
  <Words>4860</Words>
  <Application>Microsoft Office PowerPoint</Application>
  <PresentationFormat>On-screen Show (4:3)</PresentationFormat>
  <Paragraphs>671</Paragraphs>
  <Slides>45</Slides>
  <Notes>45</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45</vt:i4>
      </vt:variant>
    </vt:vector>
  </HeadingPairs>
  <TitlesOfParts>
    <vt:vector size="68" baseType="lpstr">
      <vt:lpstr>ＭＳ Ｐゴシック</vt:lpstr>
      <vt:lpstr>SimSun</vt:lpstr>
      <vt:lpstr>Arial</vt:lpstr>
      <vt:lpstr>Bradley Hand ITC</vt:lpstr>
      <vt:lpstr>Calibri</vt:lpstr>
      <vt:lpstr>Corbel</vt:lpstr>
      <vt:lpstr>Courier New</vt:lpstr>
      <vt:lpstr>Gill Sans MT</vt:lpstr>
      <vt:lpstr>Gungsuh</vt:lpstr>
      <vt:lpstr>Myriad Pro</vt:lpstr>
      <vt:lpstr>Tahoma</vt:lpstr>
      <vt:lpstr>Wingdings</vt:lpstr>
      <vt:lpstr>Wingdings 2</vt:lpstr>
      <vt:lpstr>University PPT Template_FINAL</vt:lpstr>
      <vt:lpstr>Content Slides</vt:lpstr>
      <vt:lpstr>Case Study Slides</vt:lpstr>
      <vt:lpstr>Polling Question Slides</vt:lpstr>
      <vt:lpstr>Mission Statement Slide</vt:lpstr>
      <vt:lpstr>1_Polling Question Slides</vt:lpstr>
      <vt:lpstr>1_Content Slides</vt:lpstr>
      <vt:lpstr>Gallery</vt:lpstr>
      <vt:lpstr>7_Case Study Slides</vt:lpstr>
      <vt:lpstr>2_Case Study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Sallie Mae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e47019</dc:creator>
  <cp:lastModifiedBy>Glashan, Yvonne</cp:lastModifiedBy>
  <cp:revision>1027</cp:revision>
  <cp:lastPrinted>2016-11-04T07:01:33Z</cp:lastPrinted>
  <dcterms:created xsi:type="dcterms:W3CDTF">2009-05-08T15:42:38Z</dcterms:created>
  <dcterms:modified xsi:type="dcterms:W3CDTF">2018-03-16T16:04:29Z</dcterms:modified>
</cp:coreProperties>
</file>